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262" r:id="rId6"/>
    <p:sldId id="270" r:id="rId7"/>
    <p:sldId id="277" r:id="rId8"/>
    <p:sldId id="278" r:id="rId9"/>
    <p:sldId id="276" r:id="rId10"/>
    <p:sldId id="275" r:id="rId11"/>
    <p:sldId id="280" r:id="rId12"/>
    <p:sldId id="284" r:id="rId13"/>
    <p:sldId id="274" r:id="rId14"/>
    <p:sldId id="285"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098631-83A6-DBEA-2064-67B27B4A1E59}" name="Anna-Kari Modin" initials="AM" userId="S::anna-kari.modin@vardforbundet.se::7f5aa6aa-b37d-4b52-ae61-42bd1217a98e" providerId="AD"/>
  <p188:author id="{BC1FC140-038F-B6C9-4183-64CE99964CE0}" name="Erika Westman" initials="EW" userId="S::erika.westman@vardforbundet.se::656d7a12-4f9e-4f96-93b2-ef9f330a45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S ANDERSSON" initials="HA" lastIdx="4" clrIdx="0">
    <p:extLst>
      <p:ext uri="{19B8F6BF-5375-455C-9EA6-DF929625EA0E}">
        <p15:presenceInfo xmlns:p15="http://schemas.microsoft.com/office/powerpoint/2012/main" userId="HANS ANDERSSON" providerId="None"/>
      </p:ext>
    </p:extLst>
  </p:cmAuthor>
  <p:cmAuthor id="2" name="Erika Westman" initials="EW" lastIdx="1" clrIdx="1">
    <p:extLst>
      <p:ext uri="{19B8F6BF-5375-455C-9EA6-DF929625EA0E}">
        <p15:presenceInfo xmlns:p15="http://schemas.microsoft.com/office/powerpoint/2012/main" userId="S::erika.westman@vardforbundet.se::656d7a12-4f9e-4f96-93b2-ef9f330a4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EA7"/>
    <a:srgbClr val="E9D0D1"/>
    <a:srgbClr val="F7D8D8"/>
    <a:srgbClr val="C9CFE2"/>
    <a:srgbClr val="929EC4"/>
    <a:srgbClr val="F9E0E0"/>
    <a:srgbClr val="263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EC666A-FE8D-40B1-9553-91E831B99F3E}" v="11" dt="2025-01-24T08:44:39.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59" d="100"/>
          <a:sy n="59" d="100"/>
        </p:scale>
        <p:origin x="93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1EFF2-07A1-4C7B-B1DD-D6F9A9558EDA}" type="datetimeFigureOut">
              <a:t>2025-01-24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DC428-B31B-4735-8D21-718939A15842}" type="slidenum">
              <a:t>‹#›</a:t>
            </a:fld>
            <a:endParaRPr lang="sv-SE"/>
          </a:p>
        </p:txBody>
      </p:sp>
    </p:spTree>
    <p:extLst>
      <p:ext uri="{BB962C8B-B14F-4D97-AF65-F5344CB8AC3E}">
        <p14:creationId xmlns:p14="http://schemas.microsoft.com/office/powerpoint/2010/main" val="107864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7DDC428-B31B-4735-8D21-718939A15842}" type="slidenum">
              <a:rPr lang="sv-SE" smtClean="0"/>
              <a:t>1</a:t>
            </a:fld>
            <a:endParaRPr lang="sv-SE"/>
          </a:p>
        </p:txBody>
      </p:sp>
    </p:spTree>
    <p:extLst>
      <p:ext uri="{BB962C8B-B14F-4D97-AF65-F5344CB8AC3E}">
        <p14:creationId xmlns:p14="http://schemas.microsoft.com/office/powerpoint/2010/main" val="117624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Calibri"/>
              <a:buChar char="-"/>
            </a:pPr>
            <a:endParaRPr lang="sv-SE"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10</a:t>
            </a:fld>
            <a:endParaRPr lang="sv-SE"/>
          </a:p>
        </p:txBody>
      </p:sp>
    </p:spTree>
    <p:extLst>
      <p:ext uri="{BB962C8B-B14F-4D97-AF65-F5344CB8AC3E}">
        <p14:creationId xmlns:p14="http://schemas.microsoft.com/office/powerpoint/2010/main" val="218066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DF1B-62A0-966E-66A9-20711C6E89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A5AA782-E5C9-A6B3-0AC9-73B789CF53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52435D-0959-2B6E-BF7E-6180B9CADD72}"/>
              </a:ext>
            </a:extLst>
          </p:cNvPr>
          <p:cNvSpPr>
            <a:spLocks noGrp="1"/>
          </p:cNvSpPr>
          <p:nvPr>
            <p:ph type="body" idx="1"/>
          </p:nvPr>
        </p:nvSpPr>
        <p:spPr/>
        <p:txBody>
          <a:bodyPr/>
          <a:lstStyle/>
          <a:p>
            <a:pPr marL="285750" indent="-285750">
              <a:buFont typeface="Calibri"/>
              <a:buChar char="-"/>
            </a:pPr>
            <a:endParaRPr lang="sv-SE" dirty="0">
              <a:cs typeface="Calibri"/>
            </a:endParaRPr>
          </a:p>
        </p:txBody>
      </p:sp>
      <p:sp>
        <p:nvSpPr>
          <p:cNvPr id="4" name="Platshållare för bildnummer 3">
            <a:extLst>
              <a:ext uri="{FF2B5EF4-FFF2-40B4-BE49-F238E27FC236}">
                <a16:creationId xmlns:a16="http://schemas.microsoft.com/office/drawing/2014/main" id="{6AD8F663-EBFD-8CF4-8CC4-CC7FD23DF034}"/>
              </a:ext>
            </a:extLst>
          </p:cNvPr>
          <p:cNvSpPr>
            <a:spLocks noGrp="1"/>
          </p:cNvSpPr>
          <p:nvPr>
            <p:ph type="sldNum" sz="quarter" idx="5"/>
          </p:nvPr>
        </p:nvSpPr>
        <p:spPr/>
        <p:txBody>
          <a:bodyPr/>
          <a:lstStyle/>
          <a:p>
            <a:fld id="{47DDC428-B31B-4735-8D21-718939A15842}" type="slidenum">
              <a:t>11</a:t>
            </a:fld>
            <a:endParaRPr lang="sv-SE"/>
          </a:p>
        </p:txBody>
      </p:sp>
    </p:spTree>
    <p:extLst>
      <p:ext uri="{BB962C8B-B14F-4D97-AF65-F5344CB8AC3E}">
        <p14:creationId xmlns:p14="http://schemas.microsoft.com/office/powerpoint/2010/main" val="131161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7DDC428-B31B-4735-8D21-718939A15842}" type="slidenum">
              <a:rPr lang="sv-SE" smtClean="0"/>
              <a:t>2</a:t>
            </a:fld>
            <a:endParaRPr lang="sv-SE"/>
          </a:p>
        </p:txBody>
      </p:sp>
    </p:spTree>
    <p:extLst>
      <p:ext uri="{BB962C8B-B14F-4D97-AF65-F5344CB8AC3E}">
        <p14:creationId xmlns:p14="http://schemas.microsoft.com/office/powerpoint/2010/main" val="119529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3</a:t>
            </a:fld>
            <a:endParaRPr lang="sv-SE"/>
          </a:p>
        </p:txBody>
      </p:sp>
    </p:spTree>
    <p:extLst>
      <p:ext uri="{BB962C8B-B14F-4D97-AF65-F5344CB8AC3E}">
        <p14:creationId xmlns:p14="http://schemas.microsoft.com/office/powerpoint/2010/main" val="116101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Calibri"/>
              <a:buChar char="-"/>
            </a:pPr>
            <a:endParaRPr lang="sv-SE"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4</a:t>
            </a:fld>
            <a:endParaRPr lang="sv-SE"/>
          </a:p>
        </p:txBody>
      </p:sp>
    </p:spTree>
    <p:extLst>
      <p:ext uri="{BB962C8B-B14F-4D97-AF65-F5344CB8AC3E}">
        <p14:creationId xmlns:p14="http://schemas.microsoft.com/office/powerpoint/2010/main" val="220874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5</a:t>
            </a:fld>
            <a:endParaRPr lang="sv-SE"/>
          </a:p>
        </p:txBody>
      </p:sp>
    </p:spTree>
    <p:extLst>
      <p:ext uri="{BB962C8B-B14F-4D97-AF65-F5344CB8AC3E}">
        <p14:creationId xmlns:p14="http://schemas.microsoft.com/office/powerpoint/2010/main" val="186441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6</a:t>
            </a:fld>
            <a:endParaRPr lang="sv-SE"/>
          </a:p>
        </p:txBody>
      </p:sp>
    </p:spTree>
    <p:extLst>
      <p:ext uri="{BB962C8B-B14F-4D97-AF65-F5344CB8AC3E}">
        <p14:creationId xmlns:p14="http://schemas.microsoft.com/office/powerpoint/2010/main" val="68189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7</a:t>
            </a:fld>
            <a:endParaRPr lang="sv-SE"/>
          </a:p>
        </p:txBody>
      </p:sp>
    </p:spTree>
    <p:extLst>
      <p:ext uri="{BB962C8B-B14F-4D97-AF65-F5344CB8AC3E}">
        <p14:creationId xmlns:p14="http://schemas.microsoft.com/office/powerpoint/2010/main" val="124155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8</a:t>
            </a:fld>
            <a:endParaRPr lang="sv-SE"/>
          </a:p>
        </p:txBody>
      </p:sp>
    </p:spTree>
    <p:extLst>
      <p:ext uri="{BB962C8B-B14F-4D97-AF65-F5344CB8AC3E}">
        <p14:creationId xmlns:p14="http://schemas.microsoft.com/office/powerpoint/2010/main" val="385381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Platshållare för bildnummer 3"/>
          <p:cNvSpPr>
            <a:spLocks noGrp="1"/>
          </p:cNvSpPr>
          <p:nvPr>
            <p:ph type="sldNum" sz="quarter" idx="5"/>
          </p:nvPr>
        </p:nvSpPr>
        <p:spPr/>
        <p:txBody>
          <a:bodyPr/>
          <a:lstStyle/>
          <a:p>
            <a:fld id="{47DDC428-B31B-4735-8D21-718939A15842}" type="slidenum">
              <a:t>9</a:t>
            </a:fld>
            <a:endParaRPr lang="sv-SE"/>
          </a:p>
        </p:txBody>
      </p:sp>
    </p:spTree>
    <p:extLst>
      <p:ext uri="{BB962C8B-B14F-4D97-AF65-F5344CB8AC3E}">
        <p14:creationId xmlns:p14="http://schemas.microsoft.com/office/powerpoint/2010/main" val="3888880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dning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BC6345-12F8-4381-9332-70F59B393DE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cken, ritning, boll, spelare&#10;&#10;Automatiskt genererad beskrivning">
            <a:extLst>
              <a:ext uri="{FF2B5EF4-FFF2-40B4-BE49-F238E27FC236}">
                <a16:creationId xmlns:a16="http://schemas.microsoft.com/office/drawing/2014/main" id="{EC5EB3B9-8AA1-455D-A6FB-AA447F500C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000" y="1449000"/>
            <a:ext cx="3960000" cy="3960000"/>
          </a:xfrm>
          <a:prstGeom prst="rect">
            <a:avLst/>
          </a:prstGeom>
        </p:spPr>
      </p:pic>
    </p:spTree>
    <p:extLst>
      <p:ext uri="{BB962C8B-B14F-4D97-AF65-F5344CB8AC3E}">
        <p14:creationId xmlns:p14="http://schemas.microsoft.com/office/powerpoint/2010/main" val="79073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m ligga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bg2"/>
                </a:solidFill>
              </a:defRPr>
            </a:lvl1pPr>
          </a:lstStyle>
          <a:p>
            <a:r>
              <a:rPr lang="sv-SE"/>
              <a:t>Klicka här för att ändra mall för rubrikformat</a:t>
            </a:r>
          </a:p>
        </p:txBody>
      </p:sp>
      <p:sp>
        <p:nvSpPr>
          <p:cNvPr id="3" name="Platshållare för bild 3">
            <a:extLst>
              <a:ext uri="{FF2B5EF4-FFF2-40B4-BE49-F238E27FC236}">
                <a16:creationId xmlns:a16="http://schemas.microsoft.com/office/drawing/2014/main" id="{7673BD5F-FDC9-5F3F-4158-46EF7AB6AC58}"/>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42538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m ligga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
        <p:nvSpPr>
          <p:cNvPr id="3" name="Platshållare för bild 3">
            <a:extLst>
              <a:ext uri="{FF2B5EF4-FFF2-40B4-BE49-F238E27FC236}">
                <a16:creationId xmlns:a16="http://schemas.microsoft.com/office/drawing/2014/main" id="{6223035A-47BF-3E61-73FB-03A17B7D49B1}"/>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18513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ida m ståe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3" name="Platshållare för bild 2">
            <a:extLst>
              <a:ext uri="{FF2B5EF4-FFF2-40B4-BE49-F238E27FC236}">
                <a16:creationId xmlns:a16="http://schemas.microsoft.com/office/drawing/2014/main" id="{D2CE880A-61BF-CF47-8AF5-4C892AA75F05}"/>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
        <p:nvSpPr>
          <p:cNvPr id="12" name="Rubrik 11">
            <a:extLst>
              <a:ext uri="{FF2B5EF4-FFF2-40B4-BE49-F238E27FC236}">
                <a16:creationId xmlns:a16="http://schemas.microsoft.com/office/drawing/2014/main" id="{B88279D4-7E90-5940-9BC2-516A07100712}"/>
              </a:ext>
            </a:extLst>
          </p:cNvPr>
          <p:cNvSpPr>
            <a:spLocks noGrp="1" noChangeAspect="1"/>
          </p:cNvSpPr>
          <p:nvPr>
            <p:ph type="title"/>
          </p:nvPr>
        </p:nvSpPr>
        <p:spPr>
          <a:xfrm>
            <a:off x="5219470" y="1439650"/>
            <a:ext cx="5575300" cy="1000604"/>
          </a:xfrm>
        </p:spPr>
        <p:txBody>
          <a:bodyPr anchor="b" anchorCtr="0">
            <a:noAutofit/>
          </a:body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Tree>
    <p:extLst>
      <p:ext uri="{BB962C8B-B14F-4D97-AF65-F5344CB8AC3E}">
        <p14:creationId xmlns:p14="http://schemas.microsoft.com/office/powerpoint/2010/main" val="391629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m ståe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12" name="Rubrik 11">
            <a:extLst>
              <a:ext uri="{FF2B5EF4-FFF2-40B4-BE49-F238E27FC236}">
                <a16:creationId xmlns:a16="http://schemas.microsoft.com/office/drawing/2014/main" id="{B88279D4-7E90-5940-9BC2-516A07100712}"/>
              </a:ext>
            </a:extLst>
          </p:cNvPr>
          <p:cNvSpPr>
            <a:spLocks noGrp="1"/>
          </p:cNvSpPr>
          <p:nvPr>
            <p:ph type="title"/>
          </p:nvPr>
        </p:nvSpPr>
        <p:spPr>
          <a:xfrm>
            <a:off x="5219470" y="1439650"/>
            <a:ext cx="5575300" cy="1000604"/>
          </a:xfrm>
        </p:spPr>
        <p:txBody>
          <a:bodyPr anchor="b" anchorCtr="0">
            <a:noAutofit/>
          </a:bodyPr>
          <a:lstStyle>
            <a:lvl1pPr>
              <a:defRPr>
                <a:solidFill>
                  <a:schemeClr val="bg2"/>
                </a:solidFill>
              </a:defRPr>
            </a:lvl1p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40254"/>
            <a:ext cx="55753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504"/>
            <a:ext cx="55753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433606EC-10F6-BC18-9994-193CB177D12D}"/>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72036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m ståe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12" name="Rubrik 11">
            <a:extLst>
              <a:ext uri="{FF2B5EF4-FFF2-40B4-BE49-F238E27FC236}">
                <a16:creationId xmlns:a16="http://schemas.microsoft.com/office/drawing/2014/main" id="{B88279D4-7E90-5940-9BC2-516A07100712}"/>
              </a:ext>
            </a:extLst>
          </p:cNvPr>
          <p:cNvSpPr>
            <a:spLocks noGrp="1"/>
          </p:cNvSpPr>
          <p:nvPr>
            <p:ph type="title"/>
          </p:nvPr>
        </p:nvSpPr>
        <p:spPr>
          <a:xfrm>
            <a:off x="5219470" y="1439650"/>
            <a:ext cx="5575300" cy="1000604"/>
          </a:xfrm>
        </p:spPr>
        <p:txBody>
          <a:bodyPr anchor="b" anchorCtr="0">
            <a:noAutofit/>
          </a:body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F7914626-133B-8FA7-0821-95D1092849B1}"/>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558228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m ligga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11" name="Platshållare för bild 2">
            <a:extLst>
              <a:ext uri="{FF2B5EF4-FFF2-40B4-BE49-F238E27FC236}">
                <a16:creationId xmlns:a16="http://schemas.microsoft.com/office/drawing/2014/main" id="{98E8DA2C-678D-403D-A09E-E3092E261702}"/>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262042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m ligga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lvl1pPr>
              <a:defRPr>
                <a:solidFill>
                  <a:schemeClr val="bg2"/>
                </a:solidFill>
              </a:defRPr>
            </a:lvl1p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639AA42A-C4D1-F174-3B34-8F40FB4AFACB}"/>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52765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m ligga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461AA81D-BF01-DAA0-D988-518DA65D1A69}"/>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239801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sida m 2 bilder,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lvl1pPr>
          </a:lstStyle>
          <a:p>
            <a:r>
              <a:rPr lang="sv-SE"/>
              <a:t>Klicka här för att ändra mall för rubrikformat</a:t>
            </a:r>
          </a:p>
        </p:txBody>
      </p:sp>
      <p:sp>
        <p:nvSpPr>
          <p:cNvPr id="6" name="Platshållare för bild 5">
            <a:extLst>
              <a:ext uri="{FF2B5EF4-FFF2-40B4-BE49-F238E27FC236}">
                <a16:creationId xmlns:a16="http://schemas.microsoft.com/office/drawing/2014/main" id="{203F06B7-F7F7-4B3A-AE30-0AA82BF1DC3F}"/>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FB9ED858-8F80-4C16-AAFC-339F07F421D8}"/>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080463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sida m 2 bilder,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solidFill>
                  <a:schemeClr val="bg2"/>
                </a:solidFill>
              </a:defRPr>
            </a:lvl1pPr>
          </a:lstStyle>
          <a:p>
            <a:r>
              <a:rPr lang="sv-SE"/>
              <a:t>Klicka här för att ändra mall för rubrikformat</a:t>
            </a:r>
          </a:p>
        </p:txBody>
      </p:sp>
      <p:sp>
        <p:nvSpPr>
          <p:cNvPr id="3" name="Platshållare för bild 5">
            <a:extLst>
              <a:ext uri="{FF2B5EF4-FFF2-40B4-BE49-F238E27FC236}">
                <a16:creationId xmlns:a16="http://schemas.microsoft.com/office/drawing/2014/main" id="{F092A2CF-6D8B-9897-C071-D688A71DC653}"/>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4" name="Platshållare för bild 5">
            <a:extLst>
              <a:ext uri="{FF2B5EF4-FFF2-40B4-BE49-F238E27FC236}">
                <a16:creationId xmlns:a16="http://schemas.microsoft.com/office/drawing/2014/main" id="{9D60EC3C-FB6E-7DC4-32D0-DD793A1D650F}"/>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5384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or bild o rubrik ros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EFA33488-9451-4644-A5B0-582AF92C6611}"/>
              </a:ext>
            </a:extLst>
          </p:cNvPr>
          <p:cNvSpPr>
            <a:spLocks noGrp="1"/>
          </p:cNvSpPr>
          <p:nvPr>
            <p:ph type="pic" sz="quarter" idx="10"/>
          </p:nvPr>
        </p:nvSpPr>
        <p:spPr>
          <a:xfrm>
            <a:off x="0" y="-1"/>
            <a:ext cx="12192000" cy="6683731"/>
          </a:xfrm>
          <a:prstGeom prst="rect">
            <a:avLst/>
          </a:prstGeom>
          <a:blipFill>
            <a:blip r:embed="rId2"/>
            <a:srcRect/>
            <a:stretch>
              <a:fillRect t="-10885" b="-10885"/>
            </a:stretch>
          </a:blipFill>
        </p:spPr>
        <p:txBody>
          <a:bodyPr anchor="ctr"/>
          <a:lstStyle>
            <a:lvl1pPr marL="0" indent="0" algn="ctr">
              <a:buNone/>
              <a:defRPr/>
            </a:lvl1pPr>
          </a:lstStyle>
          <a:p>
            <a:r>
              <a:rPr lang="sv-SE"/>
              <a:t>Klicka på ikonen för att lägga till en bild</a:t>
            </a:r>
          </a:p>
        </p:txBody>
      </p:sp>
      <p:pic>
        <p:nvPicPr>
          <p:cNvPr id="10" name="Bildobjekt 9" descr="En bild som visar ritning, tecken&#10;&#10;Automatiskt genererad beskrivning">
            <a:extLst>
              <a:ext uri="{FF2B5EF4-FFF2-40B4-BE49-F238E27FC236}">
                <a16:creationId xmlns:a16="http://schemas.microsoft.com/office/drawing/2014/main" id="{DF71314C-5D1D-464A-B563-9D1FCB07F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00" y="4527565"/>
            <a:ext cx="2880000" cy="1440346"/>
          </a:xfrm>
          <a:prstGeom prst="rect">
            <a:avLst/>
          </a:prstGeom>
        </p:spPr>
      </p:pic>
      <p:sp>
        <p:nvSpPr>
          <p:cNvPr id="2" name="Rubrik 1">
            <a:extLst>
              <a:ext uri="{FF2B5EF4-FFF2-40B4-BE49-F238E27FC236}">
                <a16:creationId xmlns:a16="http://schemas.microsoft.com/office/drawing/2014/main" id="{555E99E5-4318-44D0-A0DD-F56BAADEC9F9}"/>
              </a:ext>
            </a:extLst>
          </p:cNvPr>
          <p:cNvSpPr>
            <a:spLocks noGrp="1"/>
          </p:cNvSpPr>
          <p:nvPr>
            <p:ph type="title"/>
          </p:nvPr>
        </p:nvSpPr>
        <p:spPr>
          <a:xfrm>
            <a:off x="5040001" y="4524441"/>
            <a:ext cx="5352000" cy="1440346"/>
          </a:xfrm>
          <a:solidFill>
            <a:schemeClr val="accent2"/>
          </a:solidFill>
        </p:spPr>
        <p:txBody>
          <a:bodyPr lIns="360000">
            <a:noAutofit/>
          </a:bodyPr>
          <a:lstStyle/>
          <a:p>
            <a:r>
              <a:rPr lang="sv-SE"/>
              <a:t>Klicka här för att ändra mall för rubrikformat</a:t>
            </a:r>
          </a:p>
        </p:txBody>
      </p:sp>
    </p:spTree>
    <p:extLst>
      <p:ext uri="{BB962C8B-B14F-4D97-AF65-F5344CB8AC3E}">
        <p14:creationId xmlns:p14="http://schemas.microsoft.com/office/powerpoint/2010/main" val="2102099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sida m 2 bilder,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solidFill>
                  <a:schemeClr val="accent1"/>
                </a:solidFill>
              </a:defRPr>
            </a:lvl1pPr>
          </a:lstStyle>
          <a:p>
            <a:r>
              <a:rPr lang="sv-SE"/>
              <a:t>Klicka här för att ändra mall för rubrikformat</a:t>
            </a:r>
          </a:p>
        </p:txBody>
      </p:sp>
      <p:sp>
        <p:nvSpPr>
          <p:cNvPr id="3" name="Platshållare för bild 5">
            <a:extLst>
              <a:ext uri="{FF2B5EF4-FFF2-40B4-BE49-F238E27FC236}">
                <a16:creationId xmlns:a16="http://schemas.microsoft.com/office/drawing/2014/main" id="{6C8ACFF8-5CF6-E15F-1033-CB82411E6A53}"/>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4" name="Platshållare för bild 5">
            <a:extLst>
              <a:ext uri="{FF2B5EF4-FFF2-40B4-BE49-F238E27FC236}">
                <a16:creationId xmlns:a16="http://schemas.microsoft.com/office/drawing/2014/main" id="{80E3DC88-9B87-1B5F-F4C7-C19A79D20C5F}"/>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78331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sida rosa">
    <p:bg>
      <p:bgPr>
        <a:solidFill>
          <a:schemeClr val="accent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Tree>
    <p:extLst>
      <p:ext uri="{BB962C8B-B14F-4D97-AF65-F5344CB8AC3E}">
        <p14:creationId xmlns:p14="http://schemas.microsoft.com/office/powerpoint/2010/main" val="271555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blå">
    <p:bg>
      <p:bgPr>
        <a:solidFill>
          <a:schemeClr val="tx1"/>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lstStyle>
            <a:lvl1pPr>
              <a:defRPr>
                <a:solidFill>
                  <a:schemeClr val="bg2"/>
                </a:solidFill>
              </a:defRPr>
            </a:lvl1p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Tree>
    <p:extLst>
      <p:ext uri="{BB962C8B-B14F-4D97-AF65-F5344CB8AC3E}">
        <p14:creationId xmlns:p14="http://schemas.microsoft.com/office/powerpoint/2010/main" val="1102818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sida vit">
    <p:bg>
      <p:bgPr>
        <a:solidFill>
          <a:schemeClr val="bg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Tree>
    <p:extLst>
      <p:ext uri="{BB962C8B-B14F-4D97-AF65-F5344CB8AC3E}">
        <p14:creationId xmlns:p14="http://schemas.microsoft.com/office/powerpoint/2010/main" val="339648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bild rosa">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025857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sbild blå">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0" y="0"/>
            <a:ext cx="12057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87812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sbild vit">
    <p:bg>
      <p:bgPr>
        <a:solidFill>
          <a:schemeClr val="bg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65368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322582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sida blå">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solidFill>
                  <a:schemeClr val="bg1"/>
                </a:solidFill>
              </a:defRPr>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293484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solidFill>
                  <a:schemeClr val="tx2"/>
                </a:solidFill>
              </a:defRPr>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20590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 1/2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tx2"/>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592090A1-A020-49F7-9FE8-AA297287702C}"/>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71617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 1/2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bg2"/>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8376AB49-D85A-2656-E2AC-4B74F508F40D}"/>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2217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 1/2 bild, vit">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E2058BB3-70FE-AA50-FB00-AE5E935CFA4A}"/>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81377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m ligga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6" name="Platshållare för bild 3">
            <a:extLst>
              <a:ext uri="{FF2B5EF4-FFF2-40B4-BE49-F238E27FC236}">
                <a16:creationId xmlns:a16="http://schemas.microsoft.com/office/drawing/2014/main" id="{E99E6E72-7C67-E644-B5E4-22D6F7043358}"/>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7" name="Rubrik 1">
            <a:extLst>
              <a:ext uri="{FF2B5EF4-FFF2-40B4-BE49-F238E27FC236}">
                <a16:creationId xmlns:a16="http://schemas.microsoft.com/office/drawing/2014/main" id="{A8B163A3-FDB0-6648-BC83-7B5727DB67B7}"/>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370696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A430118-3075-44A0-ABC8-4B3E63087DB3}"/>
              </a:ext>
            </a:extLst>
          </p:cNvPr>
          <p:cNvSpPr>
            <a:spLocks noGrp="1"/>
          </p:cNvSpPr>
          <p:nvPr>
            <p:ph type="title"/>
          </p:nvPr>
        </p:nvSpPr>
        <p:spPr>
          <a:xfrm>
            <a:off x="1243914" y="365127"/>
            <a:ext cx="9424087"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Rektangel 2">
            <a:extLst>
              <a:ext uri="{FF2B5EF4-FFF2-40B4-BE49-F238E27FC236}">
                <a16:creationId xmlns:a16="http://schemas.microsoft.com/office/drawing/2014/main" id="{33205010-2277-43EE-9341-300D39877780}"/>
              </a:ext>
            </a:extLst>
          </p:cNvPr>
          <p:cNvSpPr/>
          <p:nvPr userDrawn="1"/>
        </p:nvSpPr>
        <p:spPr>
          <a:xfrm>
            <a:off x="0" y="6677024"/>
            <a:ext cx="12192000" cy="1809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79548"/>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0" r:id="rId3"/>
    <p:sldLayoutId id="2147483678" r:id="rId4"/>
    <p:sldLayoutId id="2147483679" r:id="rId5"/>
    <p:sldLayoutId id="2147483681" r:id="rId6"/>
    <p:sldLayoutId id="2147483702" r:id="rId7"/>
    <p:sldLayoutId id="2147483703" r:id="rId8"/>
    <p:sldLayoutId id="2147483684" r:id="rId9"/>
    <p:sldLayoutId id="2147483704" r:id="rId10"/>
    <p:sldLayoutId id="2147483705" r:id="rId11"/>
    <p:sldLayoutId id="2147483686" r:id="rId12"/>
    <p:sldLayoutId id="2147483710" r:id="rId13"/>
    <p:sldLayoutId id="2147483711" r:id="rId14"/>
    <p:sldLayoutId id="2147483690" r:id="rId15"/>
    <p:sldLayoutId id="2147483712" r:id="rId16"/>
    <p:sldLayoutId id="2147483713" r:id="rId17"/>
    <p:sldLayoutId id="2147483693" r:id="rId18"/>
    <p:sldLayoutId id="2147483706" r:id="rId19"/>
    <p:sldLayoutId id="2147483707" r:id="rId20"/>
    <p:sldLayoutId id="2147483696" r:id="rId21"/>
    <p:sldLayoutId id="2147483708" r:id="rId22"/>
    <p:sldLayoutId id="2147483709" r:id="rId23"/>
    <p:sldLayoutId id="2147483701" r:id="rId24"/>
    <p:sldLayoutId id="2147483714" r:id="rId25"/>
    <p:sldLayoutId id="2147483715" r:id="rId26"/>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tco.se/fakta-och-politik/partsmodellen"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tco.se/fakta-och-politik/partsmodellen"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vardforbundet.se/vikraver" TargetMode="External"/><Relationship Id="rId5" Type="http://schemas.openxmlformats.org/officeDocument/2006/relationships/hyperlink" Target="https://www.vardforbundet.se/avtalsrorelse2025" TargetMode="Externa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vardforbundet.se/avtalsrorelse2025" TargetMode="External"/><Relationship Id="rId5" Type="http://schemas.openxmlformats.org/officeDocument/2006/relationships/hyperlink" Target="https://www.vardforbundet.se/avtalsrorelsen2025" TargetMode="Externa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https://www.vardforbundet.se/avtalsrorelse2025" TargetMode="Externa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vardforbundet.se/avtalsrorelsen2025" TargetMode="External"/><Relationship Id="rId5" Type="http://schemas.openxmlformats.org/officeDocument/2006/relationships/hyperlink" Target="https://www.vardforbundet.se/avtalsrorelse2025" TargetMode="Externa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www.vardforbundet.se/avtalsrorelse2025" TargetMode="Externa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99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E7BAC-04E8-AB29-C8E5-1A858A335630}"/>
              </a:ext>
            </a:extLst>
          </p:cNvPr>
          <p:cNvSpPr>
            <a:spLocks noGrp="1"/>
          </p:cNvSpPr>
          <p:nvPr>
            <p:ph type="title"/>
          </p:nvPr>
        </p:nvSpPr>
        <p:spPr>
          <a:xfrm>
            <a:off x="3781301" y="1804631"/>
            <a:ext cx="6402829" cy="3843098"/>
          </a:xfrm>
        </p:spPr>
        <p:txBody>
          <a:bodyPr anchor="t"/>
          <a:lstStyle/>
          <a:p>
            <a:pPr algn="l">
              <a:lnSpc>
                <a:spcPct val="107000"/>
              </a:lnSpc>
              <a:spcAft>
                <a:spcPts val="1500"/>
              </a:spcAft>
            </a:pPr>
            <a:r>
              <a:rPr lang="sv-SE" sz="2000" b="0">
                <a:latin typeface="+mn-lt"/>
                <a:ea typeface="Times New Roman" panose="02020603050405020304" pitchFamily="18" charset="0"/>
                <a:cs typeface="Times New Roman"/>
              </a:rPr>
              <a:t>I årets avtalsrörelse är det ett ovanligt stort antal fackförbund som deltar i förhandlingarna samtidigt. Flera hundra avtal ska omförhandlas och flera branscher och yrkesgrupper är involverade. </a:t>
            </a:r>
            <a:br>
              <a:rPr lang="sv-SE" sz="2000" b="0">
                <a:latin typeface="+mn-lt"/>
                <a:ea typeface="Times New Roman" panose="02020603050405020304" pitchFamily="18" charset="0"/>
                <a:cs typeface="Times New Roman"/>
              </a:rPr>
            </a:br>
            <a:br>
              <a:rPr lang="sv-SE" sz="2000" b="0">
                <a:latin typeface="+mn-lt"/>
                <a:ea typeface="Times New Roman" panose="02020603050405020304" pitchFamily="18" charset="0"/>
                <a:cs typeface="Times New Roman"/>
              </a:rPr>
            </a:br>
            <a:r>
              <a:rPr lang="sv-SE" sz="2000" b="0">
                <a:latin typeface="+mn-lt"/>
                <a:ea typeface="Times New Roman" panose="02020603050405020304" pitchFamily="18" charset="0"/>
                <a:cs typeface="Times New Roman"/>
              </a:rPr>
              <a:t>Det ställer höga krav på samordning och samarbete mellan förbunden för att säkra bra villkor för medlemmarna och samtidigt främja en hållbar utveckling på arbetsmarknaden. </a:t>
            </a:r>
          </a:p>
        </p:txBody>
      </p:sp>
      <p:pic>
        <p:nvPicPr>
          <p:cNvPr id="5" name="Bildobjekt 4">
            <a:extLst>
              <a:ext uri="{FF2B5EF4-FFF2-40B4-BE49-F238E27FC236}">
                <a16:creationId xmlns:a16="http://schemas.microsoft.com/office/drawing/2014/main" id="{7950D479-6F00-9229-CD68-C4C29CE322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0572" y="1647868"/>
            <a:ext cx="2750714" cy="2750714"/>
          </a:xfrm>
          <a:prstGeom prst="rect">
            <a:avLst/>
          </a:prstGeom>
        </p:spPr>
      </p:pic>
      <p:sp>
        <p:nvSpPr>
          <p:cNvPr id="6" name="Rubrik 1">
            <a:extLst>
              <a:ext uri="{FF2B5EF4-FFF2-40B4-BE49-F238E27FC236}">
                <a16:creationId xmlns:a16="http://schemas.microsoft.com/office/drawing/2014/main" id="{5CF6165C-B2D8-E83C-DA48-667775184F46}"/>
              </a:ext>
            </a:extLst>
          </p:cNvPr>
          <p:cNvSpPr txBox="1">
            <a:spLocks/>
          </p:cNvSpPr>
          <p:nvPr/>
        </p:nvSpPr>
        <p:spPr>
          <a:xfrm>
            <a:off x="3797066" y="1070121"/>
            <a:ext cx="7095723" cy="372224"/>
          </a:xfrm>
          <a:prstGeom prst="rect">
            <a:avLst/>
          </a:prstGeom>
        </p:spPr>
        <p:txBody>
          <a:bodyPr vert="horz" lIns="91440" tIns="45720" rIns="91440" bIns="45720" rtlCol="0" anchor="ctr">
            <a:noAutofit/>
          </a:bodyPr>
          <a:lstStyle>
            <a:lvl1pPr algn="ctr" defTabSz="914400" rtl="0" eaLnBrk="1" latinLnBrk="0" hangingPunct="1">
              <a:lnSpc>
                <a:spcPts val="5500"/>
              </a:lnSpc>
              <a:spcBef>
                <a:spcPct val="0"/>
              </a:spcBef>
              <a:buNone/>
              <a:defRPr sz="4600" b="1" kern="1200">
                <a:solidFill>
                  <a:schemeClr val="bg1"/>
                </a:solidFill>
                <a:latin typeface="+mj-lt"/>
                <a:ea typeface="+mj-ea"/>
                <a:cs typeface="+mj-cs"/>
              </a:defRPr>
            </a:lvl1pPr>
          </a:lstStyle>
          <a:p>
            <a:pPr algn="l"/>
            <a:r>
              <a:rPr lang="sv-SE" sz="2800"/>
              <a:t>Årets avtalsrörelse är omfattande</a:t>
            </a:r>
          </a:p>
        </p:txBody>
      </p:sp>
      <p:pic>
        <p:nvPicPr>
          <p:cNvPr id="3" name="Bild 2" descr="Länk med hel fyllning">
            <a:extLst>
              <a:ext uri="{FF2B5EF4-FFF2-40B4-BE49-F238E27FC236}">
                <a16:creationId xmlns:a16="http://schemas.microsoft.com/office/drawing/2014/main" id="{2E826C0F-A3A2-22BC-4320-81E0DCAE2D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0719" y="6037768"/>
            <a:ext cx="480117" cy="480117"/>
          </a:xfrm>
          <a:prstGeom prst="rect">
            <a:avLst/>
          </a:prstGeom>
        </p:spPr>
      </p:pic>
      <p:sp>
        <p:nvSpPr>
          <p:cNvPr id="4" name="Rubrik 1">
            <a:extLst>
              <a:ext uri="{FF2B5EF4-FFF2-40B4-BE49-F238E27FC236}">
                <a16:creationId xmlns:a16="http://schemas.microsoft.com/office/drawing/2014/main" id="{23564FF2-1E0C-C1FE-F2ED-B633EC6724E9}"/>
              </a:ext>
            </a:extLst>
          </p:cNvPr>
          <p:cNvSpPr txBox="1">
            <a:spLocks/>
          </p:cNvSpPr>
          <p:nvPr/>
        </p:nvSpPr>
        <p:spPr>
          <a:xfrm>
            <a:off x="8080836"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a:latin typeface="+mn-lt"/>
                <a:ea typeface="Times New Roman" panose="02020603050405020304" pitchFamily="18" charset="0"/>
                <a:cs typeface="Times New Roman"/>
              </a:rPr>
              <a:t>LÄS MER OM SVENSKA MODELLEN</a:t>
            </a:r>
            <a:br>
              <a:rPr lang="sv-SE" sz="1400">
                <a:latin typeface="+mn-lt"/>
                <a:ea typeface="Times New Roman" panose="02020603050405020304" pitchFamily="18" charset="0"/>
                <a:cs typeface="Times New Roman"/>
              </a:rPr>
            </a:br>
            <a:r>
              <a:rPr lang="sv-SE" sz="1400">
                <a:solidFill>
                  <a:schemeClr val="bg1"/>
                </a:solidFill>
                <a:latin typeface="+mn-lt"/>
                <a:ea typeface="Times New Roman" panose="02020603050405020304" pitchFamily="18" charset="0"/>
                <a:cs typeface="Times New Roman"/>
                <a:hlinkClick r:id="rId6">
                  <a:extLst>
                    <a:ext uri="{A12FA001-AC4F-418D-AE19-62706E023703}">
                      <ahyp:hlinkClr xmlns:ahyp="http://schemas.microsoft.com/office/drawing/2018/hyperlinkcolor" val="tx"/>
                    </a:ext>
                  </a:extLst>
                </a:hlinkClick>
              </a:rPr>
              <a:t>tco.se/fakta-och-politik/partsmodellen</a:t>
            </a:r>
            <a:br>
              <a:rPr lang="sv-SE" sz="1400" b="0">
                <a:solidFill>
                  <a:schemeClr val="bg1"/>
                </a:solidFill>
                <a:latin typeface="+mn-lt"/>
                <a:ea typeface="Times New Roman" panose="02020603050405020304" pitchFamily="18" charset="0"/>
                <a:cs typeface="Times New Roman" panose="02020603050405020304" pitchFamily="18" charset="0"/>
              </a:rPr>
            </a:br>
            <a:endParaRPr lang="sv-SE" sz="1400" b="0">
              <a:latin typeface="+mn-lt"/>
              <a:ea typeface="Times New Roman" panose="02020603050405020304" pitchFamily="18" charset="0"/>
              <a:cs typeface="Times New Roman"/>
            </a:endParaRPr>
          </a:p>
        </p:txBody>
      </p:sp>
    </p:spTree>
    <p:extLst>
      <p:ext uri="{BB962C8B-B14F-4D97-AF65-F5344CB8AC3E}">
        <p14:creationId xmlns:p14="http://schemas.microsoft.com/office/powerpoint/2010/main" val="25591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BDBFC-BE6E-C0DB-A8EA-A1CB984C6B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E238F7D-65AC-4F12-D6B9-866E5ACE1F4F}"/>
              </a:ext>
            </a:extLst>
          </p:cNvPr>
          <p:cNvSpPr>
            <a:spLocks noGrp="1"/>
          </p:cNvSpPr>
          <p:nvPr>
            <p:ph type="title"/>
          </p:nvPr>
        </p:nvSpPr>
        <p:spPr>
          <a:xfrm>
            <a:off x="3769871" y="1507451"/>
            <a:ext cx="7574887" cy="3843098"/>
          </a:xfrm>
        </p:spPr>
        <p:txBody>
          <a:bodyPr anchor="t"/>
          <a:lstStyle/>
          <a:p>
            <a:pPr algn="l">
              <a:lnSpc>
                <a:spcPct val="107000"/>
              </a:lnSpc>
              <a:spcAft>
                <a:spcPts val="1500"/>
              </a:spcAft>
            </a:pPr>
            <a:r>
              <a:rPr lang="sv-SE" sz="2000" b="0">
                <a:latin typeface="+mn-lt"/>
                <a:ea typeface="Times New Roman" panose="02020603050405020304" pitchFamily="18" charset="0"/>
                <a:cs typeface="Times New Roman"/>
              </a:rPr>
              <a:t>Den svenska modellen bygger på att det är arbetsmarknadens parter (arbetsgivarorganisationer och fackliga organisationer) som genom förhandlingar av kollektivavtal kommer överens om hur löner ska sättas och vilka arbetsvillkor som ska gälla. </a:t>
            </a:r>
            <a:br>
              <a:rPr lang="sv-SE" sz="2000" b="0">
                <a:latin typeface="+mn-lt"/>
                <a:ea typeface="Times New Roman" panose="02020603050405020304" pitchFamily="18" charset="0"/>
                <a:cs typeface="Times New Roman"/>
              </a:rPr>
            </a:br>
            <a:br>
              <a:rPr lang="sv-SE" sz="2000" b="0">
                <a:latin typeface="+mn-lt"/>
                <a:ea typeface="Times New Roman" panose="02020603050405020304" pitchFamily="18" charset="0"/>
                <a:cs typeface="Times New Roman"/>
              </a:rPr>
            </a:br>
            <a:r>
              <a:rPr lang="sv-SE" sz="2000" b="0">
                <a:latin typeface="+mn-lt"/>
                <a:ea typeface="Times New Roman" panose="02020603050405020304" pitchFamily="18" charset="0"/>
                <a:cs typeface="Times New Roman"/>
              </a:rPr>
              <a:t>Det har gjort att det ofta råder arbetsfred på svensk arbetsmarknad och att vi har långt färre arbetsmarknadskonflikter än i andra länder. </a:t>
            </a:r>
            <a:br>
              <a:rPr lang="sv-SE" sz="2000" b="0">
                <a:latin typeface="+mn-lt"/>
                <a:ea typeface="Times New Roman" panose="02020603050405020304" pitchFamily="18" charset="0"/>
                <a:cs typeface="Times New Roman"/>
              </a:rPr>
            </a:br>
            <a:br>
              <a:rPr lang="sv-SE" sz="2000" b="0">
                <a:latin typeface="+mn-lt"/>
                <a:ea typeface="Times New Roman" panose="02020603050405020304" pitchFamily="18" charset="0"/>
                <a:cs typeface="Times New Roman"/>
              </a:rPr>
            </a:br>
            <a:r>
              <a:rPr lang="sv-SE" sz="2000" b="0">
                <a:latin typeface="+mn-lt"/>
                <a:ea typeface="Times New Roman" panose="02020603050405020304" pitchFamily="18" charset="0"/>
                <a:cs typeface="Times New Roman"/>
              </a:rPr>
              <a:t>Lagstiftning reglerar endast vissa delar i till exempel Lagen om medbestämmande i arbetslivet (MBL), Arbetstidslagen (ATL) och Arbetsmiljölagen (AML). Kollektivavtalen bygger vidare på dessa.</a:t>
            </a:r>
          </a:p>
        </p:txBody>
      </p:sp>
      <p:pic>
        <p:nvPicPr>
          <p:cNvPr id="5" name="Bildobjekt 4">
            <a:extLst>
              <a:ext uri="{FF2B5EF4-FFF2-40B4-BE49-F238E27FC236}">
                <a16:creationId xmlns:a16="http://schemas.microsoft.com/office/drawing/2014/main" id="{91C4F550-BFBE-4441-6ED9-0FAB273614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0572" y="1647868"/>
            <a:ext cx="2750714" cy="2750714"/>
          </a:xfrm>
          <a:prstGeom prst="rect">
            <a:avLst/>
          </a:prstGeom>
        </p:spPr>
      </p:pic>
      <p:sp>
        <p:nvSpPr>
          <p:cNvPr id="6" name="Rubrik 1">
            <a:extLst>
              <a:ext uri="{FF2B5EF4-FFF2-40B4-BE49-F238E27FC236}">
                <a16:creationId xmlns:a16="http://schemas.microsoft.com/office/drawing/2014/main" id="{20C30948-E611-A57E-64B2-064A8275D8A2}"/>
              </a:ext>
            </a:extLst>
          </p:cNvPr>
          <p:cNvSpPr txBox="1">
            <a:spLocks/>
          </p:cNvSpPr>
          <p:nvPr/>
        </p:nvSpPr>
        <p:spPr>
          <a:xfrm>
            <a:off x="3785637" y="772940"/>
            <a:ext cx="5575300" cy="443321"/>
          </a:xfrm>
          <a:prstGeom prst="rect">
            <a:avLst/>
          </a:prstGeom>
        </p:spPr>
        <p:txBody>
          <a:bodyPr vert="horz" lIns="91440" tIns="45720" rIns="91440" bIns="45720" rtlCol="0" anchor="ctr">
            <a:noAutofit/>
          </a:bodyPr>
          <a:lstStyle>
            <a:lvl1pPr algn="ctr" defTabSz="914400" rtl="0" eaLnBrk="1" latinLnBrk="0" hangingPunct="1">
              <a:lnSpc>
                <a:spcPts val="5500"/>
              </a:lnSpc>
              <a:spcBef>
                <a:spcPct val="0"/>
              </a:spcBef>
              <a:buNone/>
              <a:defRPr sz="4600" b="1" kern="1200">
                <a:solidFill>
                  <a:schemeClr val="bg1"/>
                </a:solidFill>
                <a:latin typeface="+mj-lt"/>
                <a:ea typeface="+mj-ea"/>
                <a:cs typeface="+mj-cs"/>
              </a:defRPr>
            </a:lvl1pPr>
          </a:lstStyle>
          <a:p>
            <a:pPr algn="l"/>
            <a:r>
              <a:rPr lang="sv-SE" sz="2800"/>
              <a:t>Den svenska modellen</a:t>
            </a:r>
          </a:p>
        </p:txBody>
      </p:sp>
      <p:pic>
        <p:nvPicPr>
          <p:cNvPr id="3" name="Bild 2" descr="Länk med hel fyllning">
            <a:extLst>
              <a:ext uri="{FF2B5EF4-FFF2-40B4-BE49-F238E27FC236}">
                <a16:creationId xmlns:a16="http://schemas.microsoft.com/office/drawing/2014/main" id="{C067CE7E-C1E3-0524-939C-994DA33F0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00719" y="6037768"/>
            <a:ext cx="480117" cy="480117"/>
          </a:xfrm>
          <a:prstGeom prst="rect">
            <a:avLst/>
          </a:prstGeom>
        </p:spPr>
      </p:pic>
      <p:sp>
        <p:nvSpPr>
          <p:cNvPr id="4" name="Rubrik 1">
            <a:extLst>
              <a:ext uri="{FF2B5EF4-FFF2-40B4-BE49-F238E27FC236}">
                <a16:creationId xmlns:a16="http://schemas.microsoft.com/office/drawing/2014/main" id="{824AAD1A-6315-4D2D-5879-303357FF38F2}"/>
              </a:ext>
            </a:extLst>
          </p:cNvPr>
          <p:cNvSpPr txBox="1">
            <a:spLocks/>
          </p:cNvSpPr>
          <p:nvPr/>
        </p:nvSpPr>
        <p:spPr>
          <a:xfrm>
            <a:off x="8080836"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a:latin typeface="+mn-lt"/>
                <a:ea typeface="Times New Roman" panose="02020603050405020304" pitchFamily="18" charset="0"/>
                <a:cs typeface="Times New Roman"/>
              </a:rPr>
              <a:t>LÄS MER OM SVENSKA MODELLEN</a:t>
            </a:r>
            <a:br>
              <a:rPr lang="sv-SE" sz="1400">
                <a:latin typeface="+mn-lt"/>
                <a:ea typeface="Times New Roman" panose="02020603050405020304" pitchFamily="18" charset="0"/>
                <a:cs typeface="Times New Roman"/>
              </a:rPr>
            </a:br>
            <a:r>
              <a:rPr lang="sv-SE" sz="1400">
                <a:solidFill>
                  <a:schemeClr val="bg1"/>
                </a:solidFill>
                <a:latin typeface="+mn-lt"/>
                <a:ea typeface="Times New Roman" panose="02020603050405020304" pitchFamily="18" charset="0"/>
                <a:cs typeface="Times New Roman"/>
                <a:hlinkClick r:id="rId6">
                  <a:extLst>
                    <a:ext uri="{A12FA001-AC4F-418D-AE19-62706E023703}">
                      <ahyp:hlinkClr xmlns:ahyp="http://schemas.microsoft.com/office/drawing/2018/hyperlinkcolor" val="tx"/>
                    </a:ext>
                  </a:extLst>
                </a:hlinkClick>
              </a:rPr>
              <a:t>tco.se/fakta-och-politik/partsmodellen</a:t>
            </a:r>
            <a:br>
              <a:rPr lang="sv-SE" sz="1400" b="0">
                <a:solidFill>
                  <a:schemeClr val="bg1"/>
                </a:solidFill>
                <a:latin typeface="+mn-lt"/>
                <a:ea typeface="Times New Roman" panose="02020603050405020304" pitchFamily="18" charset="0"/>
                <a:cs typeface="Times New Roman" panose="02020603050405020304" pitchFamily="18" charset="0"/>
              </a:rPr>
            </a:br>
            <a:endParaRPr lang="sv-SE" sz="1400" b="0">
              <a:latin typeface="+mn-lt"/>
              <a:ea typeface="Times New Roman" panose="02020603050405020304" pitchFamily="18" charset="0"/>
              <a:cs typeface="Times New Roman"/>
            </a:endParaRPr>
          </a:p>
        </p:txBody>
      </p:sp>
    </p:spTree>
    <p:extLst>
      <p:ext uri="{BB962C8B-B14F-4D97-AF65-F5344CB8AC3E}">
        <p14:creationId xmlns:p14="http://schemas.microsoft.com/office/powerpoint/2010/main" val="99016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klädsel, person, Människoansikte, inomhus&#10;&#10;Automatiskt genererad beskrivning">
            <a:extLst>
              <a:ext uri="{FF2B5EF4-FFF2-40B4-BE49-F238E27FC236}">
                <a16:creationId xmlns:a16="http://schemas.microsoft.com/office/drawing/2014/main" id="{F9B4DD24-5CA7-B3A5-B4C2-D48F116225D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464" b="13464"/>
          <a:stretch>
            <a:fillRect/>
          </a:stretch>
        </p:blipFill>
        <p:spPr/>
      </p:pic>
      <p:sp>
        <p:nvSpPr>
          <p:cNvPr id="2" name="Rubrik 1">
            <a:extLst>
              <a:ext uri="{FF2B5EF4-FFF2-40B4-BE49-F238E27FC236}">
                <a16:creationId xmlns:a16="http://schemas.microsoft.com/office/drawing/2014/main" id="{D8FBED44-1AA3-ED57-CC54-91440C8F8057}"/>
              </a:ext>
            </a:extLst>
          </p:cNvPr>
          <p:cNvSpPr>
            <a:spLocks noGrp="1"/>
          </p:cNvSpPr>
          <p:nvPr>
            <p:ph type="title"/>
          </p:nvPr>
        </p:nvSpPr>
        <p:spPr/>
        <p:txBody>
          <a:bodyPr/>
          <a:lstStyle/>
          <a:p>
            <a:r>
              <a:rPr lang="sv-SE"/>
              <a:t>Vårdförbundet i </a:t>
            </a:r>
            <a:br>
              <a:rPr lang="sv-SE"/>
            </a:br>
            <a:r>
              <a:rPr lang="sv-SE"/>
              <a:t>avtalsrörelsen 2025</a:t>
            </a:r>
          </a:p>
        </p:txBody>
      </p:sp>
      <p:pic>
        <p:nvPicPr>
          <p:cNvPr id="4" name="Bildobjekt 3" descr="En bild som visar ritning, tecken&#10;&#10;Automatiskt genererad beskrivning">
            <a:extLst>
              <a:ext uri="{FF2B5EF4-FFF2-40B4-BE49-F238E27FC236}">
                <a16:creationId xmlns:a16="http://schemas.microsoft.com/office/drawing/2014/main" id="{0C19EC51-1F2C-A245-B575-2770C96B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00" y="4527565"/>
            <a:ext cx="2880000" cy="1440346"/>
          </a:xfrm>
          <a:prstGeom prst="rect">
            <a:avLst/>
          </a:prstGeom>
        </p:spPr>
      </p:pic>
    </p:spTree>
    <p:extLst>
      <p:ext uri="{BB962C8B-B14F-4D97-AF65-F5344CB8AC3E}">
        <p14:creationId xmlns:p14="http://schemas.microsoft.com/office/powerpoint/2010/main" val="7791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5C496-D8E4-AB65-BD6E-239F2591165F}"/>
              </a:ext>
            </a:extLst>
          </p:cNvPr>
          <p:cNvSpPr>
            <a:spLocks noGrp="1"/>
          </p:cNvSpPr>
          <p:nvPr>
            <p:ph type="title"/>
          </p:nvPr>
        </p:nvSpPr>
        <p:spPr>
          <a:xfrm>
            <a:off x="381147" y="549693"/>
            <a:ext cx="8701208" cy="679762"/>
          </a:xfrm>
        </p:spPr>
        <p:txBody>
          <a:bodyPr/>
          <a:lstStyle/>
          <a:p>
            <a:r>
              <a:rPr lang="sv-SE"/>
              <a:t>Tidslinje avtalsrörelsen 2025</a:t>
            </a:r>
          </a:p>
        </p:txBody>
      </p:sp>
      <p:sp>
        <p:nvSpPr>
          <p:cNvPr id="4" name="Platshållare för text 3">
            <a:extLst>
              <a:ext uri="{FF2B5EF4-FFF2-40B4-BE49-F238E27FC236}">
                <a16:creationId xmlns:a16="http://schemas.microsoft.com/office/drawing/2014/main" id="{E637617D-63BC-7CB2-6C3A-A8481E5558E8}"/>
              </a:ext>
            </a:extLst>
          </p:cNvPr>
          <p:cNvSpPr>
            <a:spLocks noGrp="1"/>
          </p:cNvSpPr>
          <p:nvPr>
            <p:ph type="body" sz="quarter" idx="16"/>
          </p:nvPr>
        </p:nvSpPr>
        <p:spPr>
          <a:xfrm>
            <a:off x="1576574" y="1558379"/>
            <a:ext cx="1475908" cy="1298776"/>
          </a:xfrm>
        </p:spPr>
        <p:txBody>
          <a:bodyPr/>
          <a:lstStyle/>
          <a:p>
            <a:r>
              <a:rPr lang="sv-SE" sz="1400" b="1"/>
              <a:t>20 dec</a:t>
            </a:r>
            <a:br>
              <a:rPr lang="sv-SE" sz="1400" b="1"/>
            </a:br>
            <a:r>
              <a:rPr lang="sv-SE" sz="1400"/>
              <a:t>Vårdförbundet sa upp centrala kollektivavtalet HÖK 24.</a:t>
            </a:r>
          </a:p>
        </p:txBody>
      </p:sp>
      <p:sp>
        <p:nvSpPr>
          <p:cNvPr id="7" name="Rektangel 6">
            <a:extLst>
              <a:ext uri="{FF2B5EF4-FFF2-40B4-BE49-F238E27FC236}">
                <a16:creationId xmlns:a16="http://schemas.microsoft.com/office/drawing/2014/main" id="{D299F281-582E-659A-4A98-8516900968A5}"/>
              </a:ext>
            </a:extLst>
          </p:cNvPr>
          <p:cNvSpPr/>
          <p:nvPr/>
        </p:nvSpPr>
        <p:spPr>
          <a:xfrm>
            <a:off x="381147" y="3667714"/>
            <a:ext cx="11352420" cy="461513"/>
          </a:xfrm>
          <a:prstGeom prst="rect">
            <a:avLst/>
          </a:prstGeom>
          <a:solidFill>
            <a:srgbClr val="C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text 3">
            <a:extLst>
              <a:ext uri="{FF2B5EF4-FFF2-40B4-BE49-F238E27FC236}">
                <a16:creationId xmlns:a16="http://schemas.microsoft.com/office/drawing/2014/main" id="{A8197591-6E43-787A-4E13-04FC91D4D644}"/>
              </a:ext>
            </a:extLst>
          </p:cNvPr>
          <p:cNvSpPr txBox="1">
            <a:spLocks/>
          </p:cNvSpPr>
          <p:nvPr/>
        </p:nvSpPr>
        <p:spPr>
          <a:xfrm>
            <a:off x="516035" y="3726459"/>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Dec</a:t>
            </a:r>
          </a:p>
        </p:txBody>
      </p:sp>
      <p:sp>
        <p:nvSpPr>
          <p:cNvPr id="19" name="Platshållare för text 3">
            <a:extLst>
              <a:ext uri="{FF2B5EF4-FFF2-40B4-BE49-F238E27FC236}">
                <a16:creationId xmlns:a16="http://schemas.microsoft.com/office/drawing/2014/main" id="{9A046A76-C211-5069-697D-0E80B1C97C79}"/>
              </a:ext>
            </a:extLst>
          </p:cNvPr>
          <p:cNvSpPr txBox="1">
            <a:spLocks/>
          </p:cNvSpPr>
          <p:nvPr/>
        </p:nvSpPr>
        <p:spPr>
          <a:xfrm>
            <a:off x="1625263" y="4897250"/>
            <a:ext cx="2799398" cy="130184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a:t>Januari-mars</a:t>
            </a:r>
            <a:br>
              <a:rPr lang="sv-SE" sz="1400" b="1"/>
            </a:br>
            <a:r>
              <a:rPr lang="sv-SE" sz="1400"/>
              <a:t>Förhandlingar med SKR/</a:t>
            </a:r>
            <a:r>
              <a:rPr lang="sv-SE" sz="1400" err="1"/>
              <a:t>Sobona</a:t>
            </a:r>
            <a:r>
              <a:rPr lang="sv-SE" sz="1400"/>
              <a:t>. Om parterna inte är överens 31 mars kan avtalet förlängas/prolongeras.</a:t>
            </a:r>
          </a:p>
        </p:txBody>
      </p:sp>
      <p:pic>
        <p:nvPicPr>
          <p:cNvPr id="21" name="Bildobjekt 20" descr="En bild som visar tecknad serie, Människoansikte, clipart&#10;&#10;Automatiskt genererad beskrivning">
            <a:extLst>
              <a:ext uri="{FF2B5EF4-FFF2-40B4-BE49-F238E27FC236}">
                <a16:creationId xmlns:a16="http://schemas.microsoft.com/office/drawing/2014/main" id="{0C7C1D2E-A373-A80E-8C23-67D4EE3A3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71" y="4870356"/>
            <a:ext cx="966391" cy="966391"/>
          </a:xfrm>
          <a:prstGeom prst="rect">
            <a:avLst/>
          </a:prstGeom>
        </p:spPr>
      </p:pic>
      <p:sp>
        <p:nvSpPr>
          <p:cNvPr id="22" name="Platshållare för text 3">
            <a:extLst>
              <a:ext uri="{FF2B5EF4-FFF2-40B4-BE49-F238E27FC236}">
                <a16:creationId xmlns:a16="http://schemas.microsoft.com/office/drawing/2014/main" id="{E45B3833-17D5-DB5C-5059-EC512D48EA90}"/>
              </a:ext>
            </a:extLst>
          </p:cNvPr>
          <p:cNvSpPr txBox="1">
            <a:spLocks/>
          </p:cNvSpPr>
          <p:nvPr/>
        </p:nvSpPr>
        <p:spPr>
          <a:xfrm>
            <a:off x="3736590" y="2579830"/>
            <a:ext cx="2562811" cy="85176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a:t>31 mars</a:t>
            </a:r>
            <a:br>
              <a:rPr lang="sv-SE" sz="1400" b="1"/>
            </a:br>
            <a:r>
              <a:rPr lang="sv-SE" sz="1400" b="1"/>
              <a:t>A</a:t>
            </a:r>
            <a:r>
              <a:rPr lang="sv-SE" sz="1400"/>
              <a:t>vtal med SKR/</a:t>
            </a:r>
            <a:r>
              <a:rPr lang="sv-SE" sz="1400" err="1"/>
              <a:t>Sobona</a:t>
            </a:r>
            <a:r>
              <a:rPr lang="sv-SE" sz="1400"/>
              <a:t> löper ut. Det nya ”märket” sätts av industrins parter. </a:t>
            </a:r>
          </a:p>
        </p:txBody>
      </p:sp>
      <p:pic>
        <p:nvPicPr>
          <p:cNvPr id="23" name="Bildobjekt 22">
            <a:extLst>
              <a:ext uri="{FF2B5EF4-FFF2-40B4-BE49-F238E27FC236}">
                <a16:creationId xmlns:a16="http://schemas.microsoft.com/office/drawing/2014/main" id="{9DF05D0B-102E-9971-92DD-B43389F9DA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00442" y="1551333"/>
            <a:ext cx="966391" cy="966391"/>
          </a:xfrm>
          <a:prstGeom prst="rect">
            <a:avLst/>
          </a:prstGeom>
        </p:spPr>
      </p:pic>
      <p:pic>
        <p:nvPicPr>
          <p:cNvPr id="25" name="Bildobjekt 24">
            <a:extLst>
              <a:ext uri="{FF2B5EF4-FFF2-40B4-BE49-F238E27FC236}">
                <a16:creationId xmlns:a16="http://schemas.microsoft.com/office/drawing/2014/main" id="{96025EA1-5013-28B4-6A52-3024256CC9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2761" y="1564780"/>
            <a:ext cx="966391" cy="966391"/>
          </a:xfrm>
          <a:prstGeom prst="rect">
            <a:avLst/>
          </a:prstGeom>
        </p:spPr>
      </p:pic>
      <p:pic>
        <p:nvPicPr>
          <p:cNvPr id="26" name="Bild 25" descr="Lägg till med hel fyllning">
            <a:extLst>
              <a:ext uri="{FF2B5EF4-FFF2-40B4-BE49-F238E27FC236}">
                <a16:creationId xmlns:a16="http://schemas.microsoft.com/office/drawing/2014/main" id="{193EA070-0C7D-EC8A-B388-E68815BB46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62573">
            <a:off x="581246" y="1644962"/>
            <a:ext cx="786006" cy="786006"/>
          </a:xfrm>
          <a:prstGeom prst="rect">
            <a:avLst/>
          </a:prstGeom>
        </p:spPr>
      </p:pic>
      <p:cxnSp>
        <p:nvCxnSpPr>
          <p:cNvPr id="28" name="Rak pilkoppling 27">
            <a:extLst>
              <a:ext uri="{FF2B5EF4-FFF2-40B4-BE49-F238E27FC236}">
                <a16:creationId xmlns:a16="http://schemas.microsoft.com/office/drawing/2014/main" id="{63373ABE-C920-6547-741C-1AC9B5E371F5}"/>
              </a:ext>
            </a:extLst>
          </p:cNvPr>
          <p:cNvCxnSpPr>
            <a:cxnSpLocks/>
          </p:cNvCxnSpPr>
          <p:nvPr/>
        </p:nvCxnSpPr>
        <p:spPr>
          <a:xfrm>
            <a:off x="995779" y="2907587"/>
            <a:ext cx="0" cy="5695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a:extLst>
              <a:ext uri="{FF2B5EF4-FFF2-40B4-BE49-F238E27FC236}">
                <a16:creationId xmlns:a16="http://schemas.microsoft.com/office/drawing/2014/main" id="{89966E3C-1CD9-CBF2-4FC8-17CCAF20240A}"/>
              </a:ext>
            </a:extLst>
          </p:cNvPr>
          <p:cNvCxnSpPr>
            <a:cxnSpLocks/>
          </p:cNvCxnSpPr>
          <p:nvPr/>
        </p:nvCxnSpPr>
        <p:spPr>
          <a:xfrm>
            <a:off x="1530007" y="4596520"/>
            <a:ext cx="2288958" cy="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Rak pilkoppling 41">
            <a:extLst>
              <a:ext uri="{FF2B5EF4-FFF2-40B4-BE49-F238E27FC236}">
                <a16:creationId xmlns:a16="http://schemas.microsoft.com/office/drawing/2014/main" id="{44439BF9-21EB-6A6F-5BB3-4D45C08BE355}"/>
              </a:ext>
            </a:extLst>
          </p:cNvPr>
          <p:cNvCxnSpPr>
            <a:cxnSpLocks/>
          </p:cNvCxnSpPr>
          <p:nvPr/>
        </p:nvCxnSpPr>
        <p:spPr>
          <a:xfrm>
            <a:off x="4639235" y="4596520"/>
            <a:ext cx="3872753" cy="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Platshållare för text 3">
            <a:extLst>
              <a:ext uri="{FF2B5EF4-FFF2-40B4-BE49-F238E27FC236}">
                <a16:creationId xmlns:a16="http://schemas.microsoft.com/office/drawing/2014/main" id="{F7D4B8CF-A7A4-A074-E0BA-0DA0C6D2E158}"/>
              </a:ext>
            </a:extLst>
          </p:cNvPr>
          <p:cNvSpPr txBox="1">
            <a:spLocks/>
          </p:cNvSpPr>
          <p:nvPr/>
        </p:nvSpPr>
        <p:spPr>
          <a:xfrm>
            <a:off x="1250577" y="3728645"/>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Jan</a:t>
            </a:r>
          </a:p>
        </p:txBody>
      </p:sp>
      <p:sp>
        <p:nvSpPr>
          <p:cNvPr id="46" name="Platshållare för text 3">
            <a:extLst>
              <a:ext uri="{FF2B5EF4-FFF2-40B4-BE49-F238E27FC236}">
                <a16:creationId xmlns:a16="http://schemas.microsoft.com/office/drawing/2014/main" id="{7F8EB57D-C2DB-7488-613A-416C1A9F2603}"/>
              </a:ext>
            </a:extLst>
          </p:cNvPr>
          <p:cNvSpPr txBox="1">
            <a:spLocks/>
          </p:cNvSpPr>
          <p:nvPr/>
        </p:nvSpPr>
        <p:spPr>
          <a:xfrm>
            <a:off x="1999371" y="3730203"/>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Feb</a:t>
            </a:r>
          </a:p>
        </p:txBody>
      </p:sp>
      <p:sp>
        <p:nvSpPr>
          <p:cNvPr id="47" name="Platshållare för text 3">
            <a:extLst>
              <a:ext uri="{FF2B5EF4-FFF2-40B4-BE49-F238E27FC236}">
                <a16:creationId xmlns:a16="http://schemas.microsoft.com/office/drawing/2014/main" id="{0405E4B8-1D22-FEAF-4CD7-517E1F81291C}"/>
              </a:ext>
            </a:extLst>
          </p:cNvPr>
          <p:cNvSpPr txBox="1">
            <a:spLocks/>
          </p:cNvSpPr>
          <p:nvPr/>
        </p:nvSpPr>
        <p:spPr>
          <a:xfrm>
            <a:off x="2828042" y="3732389"/>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Mar</a:t>
            </a:r>
          </a:p>
        </p:txBody>
      </p:sp>
      <p:sp>
        <p:nvSpPr>
          <p:cNvPr id="48" name="Platshållare för text 3">
            <a:extLst>
              <a:ext uri="{FF2B5EF4-FFF2-40B4-BE49-F238E27FC236}">
                <a16:creationId xmlns:a16="http://schemas.microsoft.com/office/drawing/2014/main" id="{22162481-5B3B-DDA9-9333-2BA459CE345E}"/>
              </a:ext>
            </a:extLst>
          </p:cNvPr>
          <p:cNvSpPr txBox="1">
            <a:spLocks/>
          </p:cNvSpPr>
          <p:nvPr/>
        </p:nvSpPr>
        <p:spPr>
          <a:xfrm>
            <a:off x="3582543" y="3726459"/>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Apr</a:t>
            </a:r>
          </a:p>
        </p:txBody>
      </p:sp>
      <p:sp>
        <p:nvSpPr>
          <p:cNvPr id="49" name="Platshållare för text 3">
            <a:extLst>
              <a:ext uri="{FF2B5EF4-FFF2-40B4-BE49-F238E27FC236}">
                <a16:creationId xmlns:a16="http://schemas.microsoft.com/office/drawing/2014/main" id="{31FA48E5-D6CC-7074-8E87-6C9401CDE059}"/>
              </a:ext>
            </a:extLst>
          </p:cNvPr>
          <p:cNvSpPr txBox="1">
            <a:spLocks/>
          </p:cNvSpPr>
          <p:nvPr/>
        </p:nvSpPr>
        <p:spPr>
          <a:xfrm>
            <a:off x="4397767" y="3728645"/>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Maj</a:t>
            </a:r>
          </a:p>
        </p:txBody>
      </p:sp>
      <p:sp>
        <p:nvSpPr>
          <p:cNvPr id="50" name="Platshållare för text 3">
            <a:extLst>
              <a:ext uri="{FF2B5EF4-FFF2-40B4-BE49-F238E27FC236}">
                <a16:creationId xmlns:a16="http://schemas.microsoft.com/office/drawing/2014/main" id="{26D96BE2-8D03-251A-EB98-B7C0DA289142}"/>
              </a:ext>
            </a:extLst>
          </p:cNvPr>
          <p:cNvSpPr txBox="1">
            <a:spLocks/>
          </p:cNvSpPr>
          <p:nvPr/>
        </p:nvSpPr>
        <p:spPr>
          <a:xfrm>
            <a:off x="5200349" y="3717933"/>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Jun</a:t>
            </a:r>
          </a:p>
        </p:txBody>
      </p:sp>
      <p:sp>
        <p:nvSpPr>
          <p:cNvPr id="51" name="Platshållare för text 3">
            <a:extLst>
              <a:ext uri="{FF2B5EF4-FFF2-40B4-BE49-F238E27FC236}">
                <a16:creationId xmlns:a16="http://schemas.microsoft.com/office/drawing/2014/main" id="{AC3B213A-CC90-8F7A-E1B8-3FF9C59672E9}"/>
              </a:ext>
            </a:extLst>
          </p:cNvPr>
          <p:cNvSpPr txBox="1">
            <a:spLocks/>
          </p:cNvSpPr>
          <p:nvPr/>
        </p:nvSpPr>
        <p:spPr>
          <a:xfrm>
            <a:off x="6055914" y="3720119"/>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Jul</a:t>
            </a:r>
          </a:p>
        </p:txBody>
      </p:sp>
      <p:sp>
        <p:nvSpPr>
          <p:cNvPr id="52" name="Platshållare för text 3">
            <a:extLst>
              <a:ext uri="{FF2B5EF4-FFF2-40B4-BE49-F238E27FC236}">
                <a16:creationId xmlns:a16="http://schemas.microsoft.com/office/drawing/2014/main" id="{71AF8845-0BC1-723E-057F-45A6CFBCEEEC}"/>
              </a:ext>
            </a:extLst>
          </p:cNvPr>
          <p:cNvSpPr txBox="1">
            <a:spLocks/>
          </p:cNvSpPr>
          <p:nvPr/>
        </p:nvSpPr>
        <p:spPr>
          <a:xfrm>
            <a:off x="6961026" y="3715747"/>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Aug</a:t>
            </a:r>
          </a:p>
        </p:txBody>
      </p:sp>
      <p:sp>
        <p:nvSpPr>
          <p:cNvPr id="53" name="Platshållare för text 3">
            <a:extLst>
              <a:ext uri="{FF2B5EF4-FFF2-40B4-BE49-F238E27FC236}">
                <a16:creationId xmlns:a16="http://schemas.microsoft.com/office/drawing/2014/main" id="{44272915-E73F-69D6-B52A-F8723C1337FB}"/>
              </a:ext>
            </a:extLst>
          </p:cNvPr>
          <p:cNvSpPr txBox="1">
            <a:spLocks/>
          </p:cNvSpPr>
          <p:nvPr/>
        </p:nvSpPr>
        <p:spPr>
          <a:xfrm>
            <a:off x="7897273" y="3717933"/>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Sep</a:t>
            </a:r>
          </a:p>
        </p:txBody>
      </p:sp>
      <p:sp>
        <p:nvSpPr>
          <p:cNvPr id="54" name="Platshållare för text 3">
            <a:extLst>
              <a:ext uri="{FF2B5EF4-FFF2-40B4-BE49-F238E27FC236}">
                <a16:creationId xmlns:a16="http://schemas.microsoft.com/office/drawing/2014/main" id="{AC870B59-4CF8-E890-7563-9A0E91437CAF}"/>
              </a:ext>
            </a:extLst>
          </p:cNvPr>
          <p:cNvSpPr txBox="1">
            <a:spLocks/>
          </p:cNvSpPr>
          <p:nvPr/>
        </p:nvSpPr>
        <p:spPr>
          <a:xfrm>
            <a:off x="8856173" y="3717837"/>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Okt</a:t>
            </a:r>
          </a:p>
        </p:txBody>
      </p:sp>
      <p:sp>
        <p:nvSpPr>
          <p:cNvPr id="55" name="Platshållare för text 3">
            <a:extLst>
              <a:ext uri="{FF2B5EF4-FFF2-40B4-BE49-F238E27FC236}">
                <a16:creationId xmlns:a16="http://schemas.microsoft.com/office/drawing/2014/main" id="{A67B42AC-E153-ED71-B7AE-9323544C8D53}"/>
              </a:ext>
            </a:extLst>
          </p:cNvPr>
          <p:cNvSpPr txBox="1">
            <a:spLocks/>
          </p:cNvSpPr>
          <p:nvPr/>
        </p:nvSpPr>
        <p:spPr>
          <a:xfrm>
            <a:off x="9752079" y="3720023"/>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Nov</a:t>
            </a:r>
          </a:p>
        </p:txBody>
      </p:sp>
      <p:sp>
        <p:nvSpPr>
          <p:cNvPr id="56" name="Platshållare för text 3">
            <a:extLst>
              <a:ext uri="{FF2B5EF4-FFF2-40B4-BE49-F238E27FC236}">
                <a16:creationId xmlns:a16="http://schemas.microsoft.com/office/drawing/2014/main" id="{E6E71401-40C4-319E-F961-209035F5DF3D}"/>
              </a:ext>
            </a:extLst>
          </p:cNvPr>
          <p:cNvSpPr txBox="1">
            <a:spLocks/>
          </p:cNvSpPr>
          <p:nvPr/>
        </p:nvSpPr>
        <p:spPr>
          <a:xfrm>
            <a:off x="10742919" y="3720023"/>
            <a:ext cx="842118" cy="46151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a:solidFill>
                  <a:srgbClr val="002060"/>
                </a:solidFill>
              </a:rPr>
              <a:t>Dec</a:t>
            </a:r>
          </a:p>
        </p:txBody>
      </p:sp>
      <p:sp>
        <p:nvSpPr>
          <p:cNvPr id="63" name="Platshållare för text 3">
            <a:extLst>
              <a:ext uri="{FF2B5EF4-FFF2-40B4-BE49-F238E27FC236}">
                <a16:creationId xmlns:a16="http://schemas.microsoft.com/office/drawing/2014/main" id="{3F37AA54-FF0E-BBCF-38B5-C951C4ABC7C9}"/>
              </a:ext>
            </a:extLst>
          </p:cNvPr>
          <p:cNvSpPr txBox="1">
            <a:spLocks/>
          </p:cNvSpPr>
          <p:nvPr/>
        </p:nvSpPr>
        <p:spPr>
          <a:xfrm>
            <a:off x="6086219" y="4902417"/>
            <a:ext cx="2425769" cy="9261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a:t>Maj-September</a:t>
            </a:r>
            <a:br>
              <a:rPr lang="sv-SE" sz="1400" b="1"/>
            </a:br>
            <a:r>
              <a:rPr lang="sv-SE" sz="1400"/>
              <a:t>Förhandlingar med </a:t>
            </a:r>
            <a:r>
              <a:rPr lang="sv-SE" sz="1400" err="1"/>
              <a:t>Fremia</a:t>
            </a:r>
            <a:r>
              <a:rPr lang="sv-SE" sz="1400"/>
              <a:t>, Arbetsgivarverket och Arbetsgivaralliansen. </a:t>
            </a:r>
          </a:p>
        </p:txBody>
      </p:sp>
      <p:pic>
        <p:nvPicPr>
          <p:cNvPr id="64" name="Bildobjekt 63" descr="En bild som visar tecknad serie, Människoansikte, clipart&#10;&#10;Automatiskt genererad beskrivning">
            <a:extLst>
              <a:ext uri="{FF2B5EF4-FFF2-40B4-BE49-F238E27FC236}">
                <a16:creationId xmlns:a16="http://schemas.microsoft.com/office/drawing/2014/main" id="{6136CED9-DF94-A308-A79C-DDDFACE55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328" y="4875523"/>
            <a:ext cx="966391" cy="966391"/>
          </a:xfrm>
          <a:prstGeom prst="rect">
            <a:avLst/>
          </a:prstGeom>
        </p:spPr>
      </p:pic>
      <p:sp>
        <p:nvSpPr>
          <p:cNvPr id="65" name="Platshållare för text 3">
            <a:extLst>
              <a:ext uri="{FF2B5EF4-FFF2-40B4-BE49-F238E27FC236}">
                <a16:creationId xmlns:a16="http://schemas.microsoft.com/office/drawing/2014/main" id="{6FB705BF-443D-217A-DC6B-210B5136C901}"/>
              </a:ext>
            </a:extLst>
          </p:cNvPr>
          <p:cNvSpPr txBox="1">
            <a:spLocks/>
          </p:cNvSpPr>
          <p:nvPr/>
        </p:nvSpPr>
        <p:spPr>
          <a:xfrm>
            <a:off x="8646623" y="2627521"/>
            <a:ext cx="3086944" cy="85176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a:t>31 September</a:t>
            </a:r>
            <a:br>
              <a:rPr lang="sv-SE" sz="1400" b="1"/>
            </a:br>
            <a:r>
              <a:rPr lang="sv-SE" sz="1400"/>
              <a:t>Avtal med </a:t>
            </a:r>
            <a:r>
              <a:rPr lang="sv-SE" sz="1400" err="1"/>
              <a:t>Fremia</a:t>
            </a:r>
            <a:r>
              <a:rPr lang="sv-SE" sz="1400"/>
              <a:t>, Arbetsgivarverket och Arbetsgivaralliansen löper ut.</a:t>
            </a:r>
          </a:p>
        </p:txBody>
      </p:sp>
      <p:pic>
        <p:nvPicPr>
          <p:cNvPr id="66" name="Bildobjekt 65">
            <a:extLst>
              <a:ext uri="{FF2B5EF4-FFF2-40B4-BE49-F238E27FC236}">
                <a16:creationId xmlns:a16="http://schemas.microsoft.com/office/drawing/2014/main" id="{8DCDE6E9-70C3-7ECF-D51F-FE95E2C6DE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10474" y="1599024"/>
            <a:ext cx="966391" cy="966391"/>
          </a:xfrm>
          <a:prstGeom prst="rect">
            <a:avLst/>
          </a:prstGeom>
        </p:spPr>
      </p:pic>
      <p:cxnSp>
        <p:nvCxnSpPr>
          <p:cNvPr id="70" name="Rak pilkoppling 69">
            <a:extLst>
              <a:ext uri="{FF2B5EF4-FFF2-40B4-BE49-F238E27FC236}">
                <a16:creationId xmlns:a16="http://schemas.microsoft.com/office/drawing/2014/main" id="{A1B35D60-358B-B8B1-2958-BFE12454568A}"/>
              </a:ext>
            </a:extLst>
          </p:cNvPr>
          <p:cNvCxnSpPr>
            <a:cxnSpLocks/>
          </p:cNvCxnSpPr>
          <p:nvPr/>
        </p:nvCxnSpPr>
        <p:spPr>
          <a:xfrm flipV="1">
            <a:off x="8739391" y="4573194"/>
            <a:ext cx="2944072" cy="2332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Platshållare för text 3">
            <a:extLst>
              <a:ext uri="{FF2B5EF4-FFF2-40B4-BE49-F238E27FC236}">
                <a16:creationId xmlns:a16="http://schemas.microsoft.com/office/drawing/2014/main" id="{96ACC89A-FD96-8CE5-41EE-5478715C6047}"/>
              </a:ext>
            </a:extLst>
          </p:cNvPr>
          <p:cNvSpPr txBox="1">
            <a:spLocks/>
          </p:cNvSpPr>
          <p:nvPr/>
        </p:nvSpPr>
        <p:spPr>
          <a:xfrm>
            <a:off x="10121149" y="4879091"/>
            <a:ext cx="1779087" cy="9261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err="1"/>
              <a:t>Sept</a:t>
            </a:r>
            <a:r>
              <a:rPr lang="sv-SE" sz="1400" b="1"/>
              <a:t>-Dec</a:t>
            </a:r>
            <a:br>
              <a:rPr lang="sv-SE" sz="1400" b="1"/>
            </a:br>
            <a:r>
              <a:rPr lang="sv-SE" sz="1400"/>
              <a:t>Förhandlingar</a:t>
            </a:r>
            <a:br>
              <a:rPr lang="sv-SE" sz="1400"/>
            </a:br>
            <a:r>
              <a:rPr lang="sv-SE" sz="1400"/>
              <a:t>med Almega och Vårdföretagarna.</a:t>
            </a:r>
          </a:p>
        </p:txBody>
      </p:sp>
      <p:pic>
        <p:nvPicPr>
          <p:cNvPr id="72" name="Bildobjekt 71" descr="En bild som visar tecknad serie, Människoansikte, clipart&#10;&#10;Automatiskt genererad beskrivning">
            <a:extLst>
              <a:ext uri="{FF2B5EF4-FFF2-40B4-BE49-F238E27FC236}">
                <a16:creationId xmlns:a16="http://schemas.microsoft.com/office/drawing/2014/main" id="{5DDC9908-5667-0A3D-17A3-08305A1D8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257" y="4852197"/>
            <a:ext cx="966391" cy="966391"/>
          </a:xfrm>
          <a:prstGeom prst="rect">
            <a:avLst/>
          </a:prstGeom>
        </p:spPr>
      </p:pic>
    </p:spTree>
    <p:extLst>
      <p:ext uri="{BB962C8B-B14F-4D97-AF65-F5344CB8AC3E}">
        <p14:creationId xmlns:p14="http://schemas.microsoft.com/office/powerpoint/2010/main" val="352996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3DD97-81FD-98A4-63FD-F7F2DFC5CFA4}"/>
              </a:ext>
            </a:extLst>
          </p:cNvPr>
          <p:cNvSpPr>
            <a:spLocks noGrp="1"/>
          </p:cNvSpPr>
          <p:nvPr>
            <p:ph type="title"/>
          </p:nvPr>
        </p:nvSpPr>
        <p:spPr>
          <a:xfrm>
            <a:off x="1813980" y="1267280"/>
            <a:ext cx="8564040" cy="3968023"/>
          </a:xfrm>
        </p:spPr>
        <p:txBody>
          <a:bodyPr/>
          <a:lstStyle/>
          <a:p>
            <a:pPr>
              <a:lnSpc>
                <a:spcPts val="4800"/>
              </a:lnSpc>
            </a:pPr>
            <a:r>
              <a:rPr lang="sv-SE" sz="3600"/>
              <a:t>Den 20 december 2024 sade Vårdförbundet upp det centrala kollektivavtalet HÖK 24 …</a:t>
            </a:r>
          </a:p>
        </p:txBody>
      </p:sp>
      <p:pic>
        <p:nvPicPr>
          <p:cNvPr id="3" name="Bild 2" descr="Länk med hel fyllning">
            <a:extLst>
              <a:ext uri="{FF2B5EF4-FFF2-40B4-BE49-F238E27FC236}">
                <a16:creationId xmlns:a16="http://schemas.microsoft.com/office/drawing/2014/main" id="{71CEFCA1-B825-39D1-636B-E0941988B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4" name="Rubrik 1">
            <a:hlinkClick r:id="rId5"/>
            <a:extLst>
              <a:ext uri="{FF2B5EF4-FFF2-40B4-BE49-F238E27FC236}">
                <a16:creationId xmlns:a16="http://schemas.microsoft.com/office/drawing/2014/main" id="{FC254E5F-3712-3FDF-04E5-4DA742704AE4}"/>
              </a:ext>
            </a:extLst>
          </p:cNvPr>
          <p:cNvSpPr txBox="1">
            <a:spLocks/>
          </p:cNvSpPr>
          <p:nvPr/>
        </p:nvSpPr>
        <p:spPr>
          <a:xfrm>
            <a:off x="8923331"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a:latin typeface="+mn-lt"/>
                <a:ea typeface="Times New Roman" panose="02020603050405020304" pitchFamily="18" charset="0"/>
                <a:cs typeface="Times New Roman"/>
              </a:rPr>
              <a:t>LÄS MER</a:t>
            </a:r>
            <a:br>
              <a:rPr lang="sv-SE" sz="1400" b="0">
                <a:solidFill>
                  <a:srgbClr val="F7D8D8"/>
                </a:solidFill>
                <a:latin typeface="+mn-lt"/>
                <a:ea typeface="Times New Roman" panose="02020603050405020304" pitchFamily="18" charset="0"/>
                <a:cs typeface="Times New Roman" panose="02020603050405020304" pitchFamily="18" charset="0"/>
              </a:rPr>
            </a:br>
            <a:r>
              <a:rPr lang="sv-SE" sz="1400" b="0" u="sng">
                <a:solidFill>
                  <a:schemeClr val="bg1"/>
                </a:solidFill>
                <a:latin typeface="+mn-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vardforbundet.se/</a:t>
            </a:r>
            <a:r>
              <a:rPr lang="sv-SE" sz="1400" b="0" u="sng">
                <a:solidFill>
                  <a:schemeClr val="bg1"/>
                </a:solidFill>
                <a:latin typeface="+mn-lt"/>
                <a:ea typeface="Times New Roman" panose="02020603050405020304" pitchFamily="18" charset="0"/>
                <a:cs typeface="Times New Roman" panose="02020603050405020304" pitchFamily="18" charset="0"/>
              </a:rPr>
              <a:t>avtalsrorelse2025</a:t>
            </a:r>
            <a:endParaRPr lang="sv-SE" sz="1400" b="0" u="sng">
              <a:solidFill>
                <a:schemeClr val="bg1"/>
              </a:solidFill>
              <a:latin typeface="+mn-lt"/>
              <a:ea typeface="Times New Roman" panose="02020603050405020304" pitchFamily="18" charset="0"/>
              <a:cs typeface="Times New Roman"/>
            </a:endParaRPr>
          </a:p>
        </p:txBody>
      </p:sp>
    </p:spTree>
    <p:extLst>
      <p:ext uri="{BB962C8B-B14F-4D97-AF65-F5344CB8AC3E}">
        <p14:creationId xmlns:p14="http://schemas.microsoft.com/office/powerpoint/2010/main" val="40578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83DD97-81FD-98A4-63FD-F7F2DFC5CFA4}"/>
              </a:ext>
            </a:extLst>
          </p:cNvPr>
          <p:cNvSpPr>
            <a:spLocks noGrp="1"/>
          </p:cNvSpPr>
          <p:nvPr>
            <p:ph type="title"/>
          </p:nvPr>
        </p:nvSpPr>
        <p:spPr>
          <a:xfrm>
            <a:off x="2271180" y="1236800"/>
            <a:ext cx="7949780" cy="3968023"/>
          </a:xfrm>
        </p:spPr>
        <p:txBody>
          <a:bodyPr/>
          <a:lstStyle/>
          <a:p>
            <a:pPr>
              <a:lnSpc>
                <a:spcPts val="4800"/>
              </a:lnSpc>
            </a:pPr>
            <a:r>
              <a:rPr lang="sv-SE" sz="3600"/>
              <a:t>… och lämnade över yrkanden till arbetsgivarparten Sveriges Kommuner och Regioner (SKR) samt </a:t>
            </a:r>
            <a:r>
              <a:rPr lang="sv-SE" sz="3600" err="1"/>
              <a:t>Sobona</a:t>
            </a:r>
            <a:endParaRPr lang="sv-SE" sz="3600"/>
          </a:p>
        </p:txBody>
      </p:sp>
      <p:pic>
        <p:nvPicPr>
          <p:cNvPr id="3" name="Bild 2" descr="Länk med hel fyllning">
            <a:extLst>
              <a:ext uri="{FF2B5EF4-FFF2-40B4-BE49-F238E27FC236}">
                <a16:creationId xmlns:a16="http://schemas.microsoft.com/office/drawing/2014/main" id="{3351B604-1D75-7E68-E2EE-3F810EEA93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4" name="Rubrik 1">
            <a:extLst>
              <a:ext uri="{FF2B5EF4-FFF2-40B4-BE49-F238E27FC236}">
                <a16:creationId xmlns:a16="http://schemas.microsoft.com/office/drawing/2014/main" id="{5D309E19-2AAC-454D-3049-06032D2D3B68}"/>
              </a:ext>
            </a:extLst>
          </p:cNvPr>
          <p:cNvSpPr txBox="1">
            <a:spLocks/>
          </p:cNvSpPr>
          <p:nvPr/>
        </p:nvSpPr>
        <p:spPr>
          <a:xfrm>
            <a:off x="8923331" y="6010017"/>
            <a:ext cx="3432998" cy="40094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a:latin typeface="+mn-lt"/>
                <a:ea typeface="Times New Roman" panose="02020603050405020304" pitchFamily="18" charset="0"/>
                <a:cs typeface="Times New Roman"/>
              </a:rPr>
              <a:t>LÄS MER</a:t>
            </a:r>
            <a:br>
              <a:rPr lang="sv-SE" sz="1400" b="0">
                <a:latin typeface="+mn-lt"/>
                <a:ea typeface="Times New Roman" panose="02020603050405020304" pitchFamily="18" charset="0"/>
                <a:cs typeface="Times New Roman"/>
              </a:rPr>
            </a:br>
            <a:endParaRPr lang="sv-SE" sz="1400" b="0">
              <a:solidFill>
                <a:srgbClr val="F7D8D8"/>
              </a:solidFill>
              <a:latin typeface="+mn-lt"/>
              <a:ea typeface="Calibri" panose="020F0502020204030204" pitchFamily="34" charset="0"/>
              <a:cs typeface="Times New Roman" panose="02020603050405020304" pitchFamily="18" charset="0"/>
            </a:endParaRPr>
          </a:p>
        </p:txBody>
      </p:sp>
      <p:pic>
        <p:nvPicPr>
          <p:cNvPr id="5" name="Bild 4" descr="Länk med hel fyllning">
            <a:extLst>
              <a:ext uri="{FF2B5EF4-FFF2-40B4-BE49-F238E27FC236}">
                <a16:creationId xmlns:a16="http://schemas.microsoft.com/office/drawing/2014/main" id="{A85B5B02-97CD-C755-749E-A4FCFCC577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6" name="Rubrik 1">
            <a:hlinkClick r:id="rId5"/>
            <a:extLst>
              <a:ext uri="{FF2B5EF4-FFF2-40B4-BE49-F238E27FC236}">
                <a16:creationId xmlns:a16="http://schemas.microsoft.com/office/drawing/2014/main" id="{557B7161-2E6A-3CBF-534E-01FF55E4652E}"/>
              </a:ext>
            </a:extLst>
          </p:cNvPr>
          <p:cNvSpPr txBox="1">
            <a:spLocks/>
          </p:cNvSpPr>
          <p:nvPr/>
        </p:nvSpPr>
        <p:spPr>
          <a:xfrm>
            <a:off x="8923331"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dirty="0">
                <a:latin typeface="+mn-lt"/>
                <a:ea typeface="Times New Roman" panose="02020603050405020304" pitchFamily="18" charset="0"/>
                <a:cs typeface="Times New Roman"/>
              </a:rPr>
              <a:t>LÄS MER</a:t>
            </a:r>
            <a:br>
              <a:rPr lang="sv-SE" sz="1400" b="0" dirty="0">
                <a:solidFill>
                  <a:srgbClr val="F7D8D8"/>
                </a:solidFill>
                <a:latin typeface="+mn-lt"/>
                <a:ea typeface="Times New Roman" panose="02020603050405020304" pitchFamily="18" charset="0"/>
                <a:cs typeface="Times New Roman" panose="02020603050405020304" pitchFamily="18" charset="0"/>
              </a:rPr>
            </a:br>
            <a:r>
              <a:rPr lang="sv-SE" sz="1400" b="0" dirty="0">
                <a:solidFill>
                  <a:schemeClr val="bg1"/>
                </a:solidFill>
                <a:latin typeface="+mn-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vardforbundet.se/avtalsrorelse2025</a:t>
            </a:r>
            <a:endParaRPr lang="sv-SE" sz="1400" b="0" dirty="0">
              <a:solidFill>
                <a:schemeClr val="bg1"/>
              </a:solidFill>
              <a:latin typeface="+mn-lt"/>
              <a:ea typeface="Times New Roman" panose="02020603050405020304" pitchFamily="18" charset="0"/>
              <a:cs typeface="Times New Roman"/>
            </a:endParaRPr>
          </a:p>
        </p:txBody>
      </p:sp>
    </p:spTree>
    <p:extLst>
      <p:ext uri="{BB962C8B-B14F-4D97-AF65-F5344CB8AC3E}">
        <p14:creationId xmlns:p14="http://schemas.microsoft.com/office/powerpoint/2010/main" val="178565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Bild 48" descr="Länk med hel fyllning">
            <a:extLst>
              <a:ext uri="{FF2B5EF4-FFF2-40B4-BE49-F238E27FC236}">
                <a16:creationId xmlns:a16="http://schemas.microsoft.com/office/drawing/2014/main" id="{AF64594A-338D-F387-4A96-D307DD9C7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50" name="Rubrik 1">
            <a:extLst>
              <a:ext uri="{FF2B5EF4-FFF2-40B4-BE49-F238E27FC236}">
                <a16:creationId xmlns:a16="http://schemas.microsoft.com/office/drawing/2014/main" id="{570B98EF-D99A-2794-CEE9-0E73FC9DEDD9}"/>
              </a:ext>
            </a:extLst>
          </p:cNvPr>
          <p:cNvSpPr txBox="1">
            <a:spLocks/>
          </p:cNvSpPr>
          <p:nvPr/>
        </p:nvSpPr>
        <p:spPr>
          <a:xfrm>
            <a:off x="8923331"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dirty="0">
                <a:solidFill>
                  <a:schemeClr val="bg1"/>
                </a:solidFill>
                <a:latin typeface="+mn-lt"/>
                <a:ea typeface="Times New Roman" panose="02020603050405020304" pitchFamily="18" charset="0"/>
                <a:cs typeface="Times New Roman"/>
              </a:rPr>
              <a:t>LÄS MER</a:t>
            </a:r>
            <a:br>
              <a:rPr lang="sv-SE" sz="1400" b="0" dirty="0">
                <a:solidFill>
                  <a:schemeClr val="bg1"/>
                </a:solidFill>
                <a:latin typeface="+mn-lt"/>
                <a:ea typeface="Times New Roman" panose="02020603050405020304" pitchFamily="18" charset="0"/>
                <a:cs typeface="Times New Roman"/>
              </a:rPr>
            </a:br>
            <a:r>
              <a:rPr lang="sv-SE" sz="1400" b="0" dirty="0">
                <a:solidFill>
                  <a:schemeClr val="bg1"/>
                </a:solidFill>
                <a:latin typeface="+mn-l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vardforbundet.se/avtalsrorelse2025</a:t>
            </a:r>
            <a:endParaRPr lang="sv-SE" sz="1400" b="0" dirty="0">
              <a:solidFill>
                <a:schemeClr val="bg1"/>
              </a:solidFill>
              <a:latin typeface="+mn-lt"/>
              <a:ea typeface="Calibri" panose="020F0502020204030204" pitchFamily="34" charset="0"/>
              <a:cs typeface="Times New Roman" panose="02020603050405020304" pitchFamily="18" charset="0"/>
            </a:endParaRPr>
          </a:p>
        </p:txBody>
      </p:sp>
      <p:sp>
        <p:nvSpPr>
          <p:cNvPr id="3" name="Rubrik 1">
            <a:extLst>
              <a:ext uri="{FF2B5EF4-FFF2-40B4-BE49-F238E27FC236}">
                <a16:creationId xmlns:a16="http://schemas.microsoft.com/office/drawing/2014/main" id="{5A967D59-D5CD-7599-016A-FED622E3FC02}"/>
              </a:ext>
            </a:extLst>
          </p:cNvPr>
          <p:cNvSpPr txBox="1">
            <a:spLocks/>
          </p:cNvSpPr>
          <p:nvPr/>
        </p:nvSpPr>
        <p:spPr>
          <a:xfrm>
            <a:off x="3816000" y="2160000"/>
            <a:ext cx="7170573" cy="216297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ts val="2800"/>
              </a:lnSpc>
            </a:pPr>
            <a:r>
              <a:rPr lang="sv-SE" sz="2000"/>
              <a:t>Arbetstidsförkortning, schyssta scheman och ostörd ledighet är avgörande för hållbara heltider. För att attrahera och behålla personal krävs rätt bemanning, planering och möjlighet till återhämtning. Utvilad personal ger säker vård – det måste vara målet.</a:t>
            </a:r>
            <a:br>
              <a:rPr lang="sv-SE"/>
            </a:br>
            <a:endParaRPr lang="sv-SE"/>
          </a:p>
        </p:txBody>
      </p:sp>
      <p:pic>
        <p:nvPicPr>
          <p:cNvPr id="4" name="Bildobjekt 3">
            <a:extLst>
              <a:ext uri="{FF2B5EF4-FFF2-40B4-BE49-F238E27FC236}">
                <a16:creationId xmlns:a16="http://schemas.microsoft.com/office/drawing/2014/main" id="{C007F391-1939-F0AC-C7DC-7A15C6FB3B41}"/>
              </a:ext>
            </a:extLst>
          </p:cNvPr>
          <p:cNvPicPr>
            <a:picLocks noChangeAspect="1"/>
          </p:cNvPicPr>
          <p:nvPr/>
        </p:nvPicPr>
        <p:blipFill rotWithShape="1">
          <a:blip r:embed="rId6"/>
          <a:srcRect t="6526"/>
          <a:stretch/>
        </p:blipFill>
        <p:spPr>
          <a:xfrm>
            <a:off x="900000" y="1260000"/>
            <a:ext cx="2509518" cy="3518613"/>
          </a:xfrm>
          <a:prstGeom prst="rect">
            <a:avLst/>
          </a:prstGeom>
        </p:spPr>
      </p:pic>
      <p:sp>
        <p:nvSpPr>
          <p:cNvPr id="5" name="Platshållare för text 3">
            <a:extLst>
              <a:ext uri="{FF2B5EF4-FFF2-40B4-BE49-F238E27FC236}">
                <a16:creationId xmlns:a16="http://schemas.microsoft.com/office/drawing/2014/main" id="{5BAD7BA5-4A1D-1B69-B2B4-F10690E3F5DB}"/>
              </a:ext>
            </a:extLst>
          </p:cNvPr>
          <p:cNvSpPr txBox="1">
            <a:spLocks/>
          </p:cNvSpPr>
          <p:nvPr/>
        </p:nvSpPr>
        <p:spPr>
          <a:xfrm>
            <a:off x="3816000" y="4212000"/>
            <a:ext cx="7170573" cy="9261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b="1"/>
              <a:t>/Sineva Ribeiro, förbundsordförande Vårdförbundet</a:t>
            </a:r>
            <a:endParaRPr lang="sv-SE" sz="1600"/>
          </a:p>
        </p:txBody>
      </p:sp>
      <p:sp>
        <p:nvSpPr>
          <p:cNvPr id="8" name="Rubrik 1">
            <a:extLst>
              <a:ext uri="{FF2B5EF4-FFF2-40B4-BE49-F238E27FC236}">
                <a16:creationId xmlns:a16="http://schemas.microsoft.com/office/drawing/2014/main" id="{73521A76-7EE5-A7D8-FA43-D3EB7ED852ED}"/>
              </a:ext>
            </a:extLst>
          </p:cNvPr>
          <p:cNvSpPr>
            <a:spLocks noGrp="1"/>
          </p:cNvSpPr>
          <p:nvPr>
            <p:ph type="title"/>
          </p:nvPr>
        </p:nvSpPr>
        <p:spPr>
          <a:xfrm>
            <a:off x="3816000" y="1296000"/>
            <a:ext cx="7900719" cy="853440"/>
          </a:xfrm>
        </p:spPr>
        <p:txBody>
          <a:bodyPr anchor="ctr"/>
          <a:lstStyle/>
          <a:p>
            <a:pPr>
              <a:lnSpc>
                <a:spcPts val="3800"/>
              </a:lnSpc>
            </a:pPr>
            <a:r>
              <a:rPr lang="sv-SE">
                <a:solidFill>
                  <a:srgbClr val="F7D8D8"/>
                </a:solidFill>
              </a:rPr>
              <a:t>”</a:t>
            </a:r>
            <a:r>
              <a:rPr lang="sv-SE" err="1">
                <a:solidFill>
                  <a:srgbClr val="F7D8D8"/>
                </a:solidFill>
              </a:rPr>
              <a:t>Shyssta</a:t>
            </a:r>
            <a:r>
              <a:rPr lang="sv-SE">
                <a:solidFill>
                  <a:srgbClr val="F7D8D8"/>
                </a:solidFill>
              </a:rPr>
              <a:t> scheman och ostörd ledighet”</a:t>
            </a:r>
            <a:endParaRPr lang="sv-SE" sz="3200">
              <a:solidFill>
                <a:srgbClr val="F7D8D8"/>
              </a:solidFill>
            </a:endParaRPr>
          </a:p>
        </p:txBody>
      </p:sp>
    </p:spTree>
    <p:extLst>
      <p:ext uri="{BB962C8B-B14F-4D97-AF65-F5344CB8AC3E}">
        <p14:creationId xmlns:p14="http://schemas.microsoft.com/office/powerpoint/2010/main" val="402599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5C496-D8E4-AB65-BD6E-239F2591165F}"/>
              </a:ext>
            </a:extLst>
          </p:cNvPr>
          <p:cNvSpPr>
            <a:spLocks noGrp="1"/>
          </p:cNvSpPr>
          <p:nvPr>
            <p:ph type="title"/>
          </p:nvPr>
        </p:nvSpPr>
        <p:spPr>
          <a:xfrm>
            <a:off x="482002" y="549693"/>
            <a:ext cx="9947221" cy="679762"/>
          </a:xfrm>
        </p:spPr>
        <p:txBody>
          <a:bodyPr/>
          <a:lstStyle/>
          <a:p>
            <a:r>
              <a:rPr lang="sv-SE"/>
              <a:t>Våra prioriterade frågor i avtalsrörelsen</a:t>
            </a:r>
          </a:p>
        </p:txBody>
      </p:sp>
      <p:sp>
        <p:nvSpPr>
          <p:cNvPr id="20" name="Ellips 19">
            <a:extLst>
              <a:ext uri="{FF2B5EF4-FFF2-40B4-BE49-F238E27FC236}">
                <a16:creationId xmlns:a16="http://schemas.microsoft.com/office/drawing/2014/main" id="{CDAD63D3-3702-EFBD-CD99-07AB0CC35600}"/>
              </a:ext>
            </a:extLst>
          </p:cNvPr>
          <p:cNvSpPr/>
          <p:nvPr/>
        </p:nvSpPr>
        <p:spPr>
          <a:xfrm>
            <a:off x="576772" y="1930705"/>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ubrik 1">
            <a:extLst>
              <a:ext uri="{FF2B5EF4-FFF2-40B4-BE49-F238E27FC236}">
                <a16:creationId xmlns:a16="http://schemas.microsoft.com/office/drawing/2014/main" id="{B28684C3-DA2A-1A6A-1D82-34E5C9A50DC6}"/>
              </a:ext>
            </a:extLst>
          </p:cNvPr>
          <p:cNvSpPr txBox="1">
            <a:spLocks/>
          </p:cNvSpPr>
          <p:nvPr/>
        </p:nvSpPr>
        <p:spPr>
          <a:xfrm>
            <a:off x="441579" y="1874958"/>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1</a:t>
            </a:r>
          </a:p>
        </p:txBody>
      </p:sp>
      <p:sp>
        <p:nvSpPr>
          <p:cNvPr id="27" name="Ellips 26">
            <a:extLst>
              <a:ext uri="{FF2B5EF4-FFF2-40B4-BE49-F238E27FC236}">
                <a16:creationId xmlns:a16="http://schemas.microsoft.com/office/drawing/2014/main" id="{BF69D10E-5A62-EC85-E682-9EE5AECA4012}"/>
              </a:ext>
            </a:extLst>
          </p:cNvPr>
          <p:cNvSpPr/>
          <p:nvPr/>
        </p:nvSpPr>
        <p:spPr>
          <a:xfrm>
            <a:off x="576772" y="3426588"/>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1">
            <a:extLst>
              <a:ext uri="{FF2B5EF4-FFF2-40B4-BE49-F238E27FC236}">
                <a16:creationId xmlns:a16="http://schemas.microsoft.com/office/drawing/2014/main" id="{5AC0AD80-2DD0-2F5C-5A9E-692BD07E73CE}"/>
              </a:ext>
            </a:extLst>
          </p:cNvPr>
          <p:cNvSpPr txBox="1">
            <a:spLocks/>
          </p:cNvSpPr>
          <p:nvPr/>
        </p:nvSpPr>
        <p:spPr>
          <a:xfrm>
            <a:off x="450815" y="3380077"/>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2</a:t>
            </a:r>
          </a:p>
        </p:txBody>
      </p:sp>
      <p:sp>
        <p:nvSpPr>
          <p:cNvPr id="30" name="Ellips 29">
            <a:extLst>
              <a:ext uri="{FF2B5EF4-FFF2-40B4-BE49-F238E27FC236}">
                <a16:creationId xmlns:a16="http://schemas.microsoft.com/office/drawing/2014/main" id="{3B6F8E47-0BCC-7DB6-B260-ED6BCDA110A0}"/>
              </a:ext>
            </a:extLst>
          </p:cNvPr>
          <p:cNvSpPr/>
          <p:nvPr/>
        </p:nvSpPr>
        <p:spPr>
          <a:xfrm>
            <a:off x="573490" y="4867878"/>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ubrik 1">
            <a:extLst>
              <a:ext uri="{FF2B5EF4-FFF2-40B4-BE49-F238E27FC236}">
                <a16:creationId xmlns:a16="http://schemas.microsoft.com/office/drawing/2014/main" id="{4DA456C6-B748-A256-52A7-8822D7440AE3}"/>
              </a:ext>
            </a:extLst>
          </p:cNvPr>
          <p:cNvSpPr txBox="1">
            <a:spLocks/>
          </p:cNvSpPr>
          <p:nvPr/>
        </p:nvSpPr>
        <p:spPr>
          <a:xfrm>
            <a:off x="460331" y="4790759"/>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3</a:t>
            </a:r>
          </a:p>
        </p:txBody>
      </p:sp>
      <p:sp>
        <p:nvSpPr>
          <p:cNvPr id="33" name="Rubrik 1">
            <a:extLst>
              <a:ext uri="{FF2B5EF4-FFF2-40B4-BE49-F238E27FC236}">
                <a16:creationId xmlns:a16="http://schemas.microsoft.com/office/drawing/2014/main" id="{9EDA037F-2F19-E034-1714-7496D4D45BA7}"/>
              </a:ext>
            </a:extLst>
          </p:cNvPr>
          <p:cNvSpPr txBox="1">
            <a:spLocks/>
          </p:cNvSpPr>
          <p:nvPr/>
        </p:nvSpPr>
        <p:spPr>
          <a:xfrm>
            <a:off x="1539857" y="1829109"/>
            <a:ext cx="2797682"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Jämställda villkor som möjliggör heltider och god arbetsmiljö</a:t>
            </a:r>
            <a:endParaRPr lang="sv-SE" sz="1800">
              <a:latin typeface="+mn-lt"/>
              <a:ea typeface="Calibri" panose="020F0502020204030204" pitchFamily="34" charset="0"/>
              <a:cs typeface="Times New Roman" panose="02020603050405020304" pitchFamily="18" charset="0"/>
            </a:endParaRPr>
          </a:p>
        </p:txBody>
      </p:sp>
      <p:sp>
        <p:nvSpPr>
          <p:cNvPr id="34" name="Rubrik 1">
            <a:extLst>
              <a:ext uri="{FF2B5EF4-FFF2-40B4-BE49-F238E27FC236}">
                <a16:creationId xmlns:a16="http://schemas.microsoft.com/office/drawing/2014/main" id="{3345C111-32B2-6C62-D163-330A5849EBCC}"/>
              </a:ext>
            </a:extLst>
          </p:cNvPr>
          <p:cNvSpPr txBox="1">
            <a:spLocks/>
          </p:cNvSpPr>
          <p:nvPr/>
        </p:nvSpPr>
        <p:spPr>
          <a:xfrm>
            <a:off x="1539858" y="3268964"/>
            <a:ext cx="3764908"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Möjlighet till ett socialt liv genom att begränsa antalet arbetspass på helger och nätter</a:t>
            </a:r>
            <a:endParaRPr lang="sv-SE" sz="1800">
              <a:latin typeface="+mn-lt"/>
              <a:ea typeface="Calibri" panose="020F0502020204030204" pitchFamily="34" charset="0"/>
              <a:cs typeface="Times New Roman" panose="02020603050405020304" pitchFamily="18" charset="0"/>
            </a:endParaRPr>
          </a:p>
        </p:txBody>
      </p:sp>
      <p:sp>
        <p:nvSpPr>
          <p:cNvPr id="35" name="Rubrik 1">
            <a:extLst>
              <a:ext uri="{FF2B5EF4-FFF2-40B4-BE49-F238E27FC236}">
                <a16:creationId xmlns:a16="http://schemas.microsoft.com/office/drawing/2014/main" id="{65FE4F62-407F-6C77-CD1A-264598F0443F}"/>
              </a:ext>
            </a:extLst>
          </p:cNvPr>
          <p:cNvSpPr txBox="1">
            <a:spLocks/>
          </p:cNvSpPr>
          <p:nvPr/>
        </p:nvSpPr>
        <p:spPr>
          <a:xfrm>
            <a:off x="1539856" y="4840170"/>
            <a:ext cx="3263053"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Säkra hälsa och fritid genom förkortad arbetstid</a:t>
            </a:r>
            <a:endParaRPr lang="sv-SE" sz="1800">
              <a:latin typeface="+mn-lt"/>
              <a:ea typeface="Calibri" panose="020F0502020204030204" pitchFamily="34" charset="0"/>
              <a:cs typeface="Times New Roman" panose="02020603050405020304" pitchFamily="18" charset="0"/>
            </a:endParaRPr>
          </a:p>
        </p:txBody>
      </p:sp>
      <p:sp>
        <p:nvSpPr>
          <p:cNvPr id="36" name="Ellips 35">
            <a:extLst>
              <a:ext uri="{FF2B5EF4-FFF2-40B4-BE49-F238E27FC236}">
                <a16:creationId xmlns:a16="http://schemas.microsoft.com/office/drawing/2014/main" id="{D3EAC1DC-DE09-38AA-D0BF-C6488906C277}"/>
              </a:ext>
            </a:extLst>
          </p:cNvPr>
          <p:cNvSpPr/>
          <p:nvPr/>
        </p:nvSpPr>
        <p:spPr>
          <a:xfrm>
            <a:off x="5658626" y="1925143"/>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ubrik 1">
            <a:extLst>
              <a:ext uri="{FF2B5EF4-FFF2-40B4-BE49-F238E27FC236}">
                <a16:creationId xmlns:a16="http://schemas.microsoft.com/office/drawing/2014/main" id="{E2331399-D6F6-A1C0-1F76-9AAA575A89C4}"/>
              </a:ext>
            </a:extLst>
          </p:cNvPr>
          <p:cNvSpPr txBox="1">
            <a:spLocks/>
          </p:cNvSpPr>
          <p:nvPr/>
        </p:nvSpPr>
        <p:spPr>
          <a:xfrm>
            <a:off x="5504961" y="1813980"/>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4</a:t>
            </a:r>
          </a:p>
        </p:txBody>
      </p:sp>
      <p:sp>
        <p:nvSpPr>
          <p:cNvPr id="40" name="Ellips 39">
            <a:extLst>
              <a:ext uri="{FF2B5EF4-FFF2-40B4-BE49-F238E27FC236}">
                <a16:creationId xmlns:a16="http://schemas.microsoft.com/office/drawing/2014/main" id="{03BFA7DB-91C5-3D31-153E-D3C484B7FBA1}"/>
              </a:ext>
            </a:extLst>
          </p:cNvPr>
          <p:cNvSpPr/>
          <p:nvPr/>
        </p:nvSpPr>
        <p:spPr>
          <a:xfrm>
            <a:off x="5658626" y="3421026"/>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ubrik 1">
            <a:extLst>
              <a:ext uri="{FF2B5EF4-FFF2-40B4-BE49-F238E27FC236}">
                <a16:creationId xmlns:a16="http://schemas.microsoft.com/office/drawing/2014/main" id="{E9D59932-A6F5-A2D2-6008-A86A9F9D656F}"/>
              </a:ext>
            </a:extLst>
          </p:cNvPr>
          <p:cNvSpPr txBox="1">
            <a:spLocks/>
          </p:cNvSpPr>
          <p:nvPr/>
        </p:nvSpPr>
        <p:spPr>
          <a:xfrm>
            <a:off x="5532669" y="3328335"/>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5</a:t>
            </a:r>
          </a:p>
        </p:txBody>
      </p:sp>
      <p:sp>
        <p:nvSpPr>
          <p:cNvPr id="43" name="Ellips 42">
            <a:extLst>
              <a:ext uri="{FF2B5EF4-FFF2-40B4-BE49-F238E27FC236}">
                <a16:creationId xmlns:a16="http://schemas.microsoft.com/office/drawing/2014/main" id="{BD37FB7A-D875-5BD5-31DE-8A0F2EC97B15}"/>
              </a:ext>
            </a:extLst>
          </p:cNvPr>
          <p:cNvSpPr/>
          <p:nvPr/>
        </p:nvSpPr>
        <p:spPr>
          <a:xfrm>
            <a:off x="5655344" y="4862316"/>
            <a:ext cx="679762" cy="679762"/>
          </a:xfrm>
          <a:prstGeom prst="ellipse">
            <a:avLst/>
          </a:prstGeom>
          <a:solidFill>
            <a:srgbClr val="F7D8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ubrik 1">
            <a:extLst>
              <a:ext uri="{FF2B5EF4-FFF2-40B4-BE49-F238E27FC236}">
                <a16:creationId xmlns:a16="http://schemas.microsoft.com/office/drawing/2014/main" id="{A9355C27-4E57-82E4-FB3D-34CE972E8CF7}"/>
              </a:ext>
            </a:extLst>
          </p:cNvPr>
          <p:cNvSpPr txBox="1">
            <a:spLocks/>
          </p:cNvSpPr>
          <p:nvPr/>
        </p:nvSpPr>
        <p:spPr>
          <a:xfrm>
            <a:off x="5523713" y="4840613"/>
            <a:ext cx="920680" cy="679762"/>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sz="4000">
                <a:solidFill>
                  <a:srgbClr val="5C6EA7"/>
                </a:solidFill>
              </a:rPr>
              <a:t>6</a:t>
            </a:r>
          </a:p>
        </p:txBody>
      </p:sp>
      <p:sp>
        <p:nvSpPr>
          <p:cNvPr id="45" name="Rubrik 1">
            <a:extLst>
              <a:ext uri="{FF2B5EF4-FFF2-40B4-BE49-F238E27FC236}">
                <a16:creationId xmlns:a16="http://schemas.microsoft.com/office/drawing/2014/main" id="{7A461DF9-FC25-7C5A-9918-668B83AB0B86}"/>
              </a:ext>
            </a:extLst>
          </p:cNvPr>
          <p:cNvSpPr txBox="1">
            <a:spLocks/>
          </p:cNvSpPr>
          <p:nvPr/>
        </p:nvSpPr>
        <p:spPr>
          <a:xfrm>
            <a:off x="6566288" y="1829109"/>
            <a:ext cx="5048939"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Rätt till förutsägbara scheman och ostörd fritid genom att begränsa användningen av förskjuten arbetstid, övertid och beredskap</a:t>
            </a:r>
            <a:endParaRPr lang="sv-SE" sz="1800">
              <a:latin typeface="+mn-lt"/>
              <a:ea typeface="Calibri" panose="020F0502020204030204" pitchFamily="34" charset="0"/>
              <a:cs typeface="Times New Roman" panose="02020603050405020304" pitchFamily="18" charset="0"/>
            </a:endParaRPr>
          </a:p>
        </p:txBody>
      </p:sp>
      <p:sp>
        <p:nvSpPr>
          <p:cNvPr id="46" name="Rubrik 1">
            <a:extLst>
              <a:ext uri="{FF2B5EF4-FFF2-40B4-BE49-F238E27FC236}">
                <a16:creationId xmlns:a16="http://schemas.microsoft.com/office/drawing/2014/main" id="{E84845E9-76FD-F077-33A4-305A2F4A9CE5}"/>
              </a:ext>
            </a:extLst>
          </p:cNvPr>
          <p:cNvSpPr txBox="1">
            <a:spLocks/>
          </p:cNvSpPr>
          <p:nvPr/>
        </p:nvSpPr>
        <p:spPr>
          <a:xfrm>
            <a:off x="6566291" y="3207988"/>
            <a:ext cx="4449920"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Höjda relativlöner och god löneutveckling för att attrahera och behålla kompetens</a:t>
            </a:r>
            <a:endParaRPr lang="sv-SE" sz="1800">
              <a:latin typeface="+mn-lt"/>
              <a:ea typeface="Calibri" panose="020F0502020204030204" pitchFamily="34" charset="0"/>
              <a:cs typeface="Times New Roman" panose="02020603050405020304" pitchFamily="18" charset="0"/>
            </a:endParaRPr>
          </a:p>
        </p:txBody>
      </p:sp>
      <p:sp>
        <p:nvSpPr>
          <p:cNvPr id="47" name="Rubrik 1">
            <a:extLst>
              <a:ext uri="{FF2B5EF4-FFF2-40B4-BE49-F238E27FC236}">
                <a16:creationId xmlns:a16="http://schemas.microsoft.com/office/drawing/2014/main" id="{561B59F1-7226-44FD-83ED-5674D2E82071}"/>
              </a:ext>
            </a:extLst>
          </p:cNvPr>
          <p:cNvSpPr txBox="1">
            <a:spLocks/>
          </p:cNvSpPr>
          <p:nvPr/>
        </p:nvSpPr>
        <p:spPr>
          <a:xfrm>
            <a:off x="6566290" y="4834608"/>
            <a:ext cx="4560758" cy="9381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800">
                <a:latin typeface="+mn-lt"/>
                <a:ea typeface="Times New Roman" panose="02020603050405020304" pitchFamily="18" charset="0"/>
                <a:cs typeface="Times New Roman"/>
              </a:rPr>
              <a:t>Övertidsersättning för deltidsarbetande, på samma sätt som för heltidsarbetande</a:t>
            </a:r>
            <a:endParaRPr lang="sv-SE" sz="1800">
              <a:latin typeface="+mn-lt"/>
              <a:ea typeface="Calibri" panose="020F0502020204030204" pitchFamily="34" charset="0"/>
              <a:cs typeface="Times New Roman" panose="02020603050405020304" pitchFamily="18" charset="0"/>
            </a:endParaRPr>
          </a:p>
        </p:txBody>
      </p:sp>
      <p:pic>
        <p:nvPicPr>
          <p:cNvPr id="49" name="Bild 48" descr="Länk med hel fyllning">
            <a:extLst>
              <a:ext uri="{FF2B5EF4-FFF2-40B4-BE49-F238E27FC236}">
                <a16:creationId xmlns:a16="http://schemas.microsoft.com/office/drawing/2014/main" id="{AF64594A-338D-F387-4A96-D307DD9C7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50" name="Rubrik 1">
            <a:hlinkClick r:id="rId5"/>
            <a:extLst>
              <a:ext uri="{FF2B5EF4-FFF2-40B4-BE49-F238E27FC236}">
                <a16:creationId xmlns:a16="http://schemas.microsoft.com/office/drawing/2014/main" id="{570B98EF-D99A-2794-CEE9-0E73FC9DEDD9}"/>
              </a:ext>
            </a:extLst>
          </p:cNvPr>
          <p:cNvSpPr txBox="1">
            <a:spLocks/>
          </p:cNvSpPr>
          <p:nvPr/>
        </p:nvSpPr>
        <p:spPr>
          <a:xfrm>
            <a:off x="8923331"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dirty="0">
                <a:latin typeface="+mn-lt"/>
                <a:ea typeface="Times New Roman" panose="02020603050405020304" pitchFamily="18" charset="0"/>
                <a:cs typeface="Times New Roman"/>
              </a:rPr>
              <a:t>LÄS MER</a:t>
            </a:r>
            <a:br>
              <a:rPr lang="sv-SE" sz="1400" b="0" dirty="0">
                <a:latin typeface="+mn-lt"/>
                <a:ea typeface="Times New Roman" panose="02020603050405020304" pitchFamily="18" charset="0"/>
                <a:cs typeface="Times New Roman"/>
              </a:rPr>
            </a:br>
            <a:r>
              <a:rPr lang="sv-SE" sz="1400" b="0" dirty="0">
                <a:solidFill>
                  <a:schemeClr val="bg1"/>
                </a:solidFill>
                <a:latin typeface="+mn-lt"/>
                <a:ea typeface="Times New Roman" panose="02020603050405020304" pitchFamily="18" charset="0"/>
                <a:cs typeface="Times New Roman"/>
                <a:hlinkClick r:id="rId6">
                  <a:extLst>
                    <a:ext uri="{A12FA001-AC4F-418D-AE19-62706E023703}">
                      <ahyp:hlinkClr xmlns:ahyp="http://schemas.microsoft.com/office/drawing/2018/hyperlinkcolor" val="tx"/>
                    </a:ext>
                  </a:extLst>
                </a:hlinkClick>
              </a:rPr>
              <a:t>vardforbundet.se/avtalsrorelse2025</a:t>
            </a:r>
            <a:endParaRPr lang="sv-SE" sz="1400" b="0" dirty="0">
              <a:solidFill>
                <a:schemeClr val="bg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740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5C496-D8E4-AB65-BD6E-239F2591165F}"/>
              </a:ext>
            </a:extLst>
          </p:cNvPr>
          <p:cNvSpPr>
            <a:spLocks noGrp="1"/>
          </p:cNvSpPr>
          <p:nvPr>
            <p:ph type="title"/>
          </p:nvPr>
        </p:nvSpPr>
        <p:spPr>
          <a:xfrm>
            <a:off x="3816000" y="1296000"/>
            <a:ext cx="7993708" cy="853440"/>
          </a:xfrm>
        </p:spPr>
        <p:txBody>
          <a:bodyPr anchor="ctr"/>
          <a:lstStyle/>
          <a:p>
            <a:pPr>
              <a:lnSpc>
                <a:spcPts val="3800"/>
              </a:lnSpc>
            </a:pPr>
            <a:r>
              <a:rPr lang="sv-SE">
                <a:solidFill>
                  <a:srgbClr val="F7D8D8"/>
                </a:solidFill>
              </a:rPr>
              <a:t>”Förutsägbarhet och rimlig ersättning”</a:t>
            </a:r>
            <a:endParaRPr lang="sv-SE" sz="3200">
              <a:solidFill>
                <a:srgbClr val="F7D8D8"/>
              </a:solidFill>
            </a:endParaRPr>
          </a:p>
        </p:txBody>
      </p:sp>
      <p:pic>
        <p:nvPicPr>
          <p:cNvPr id="49" name="Bild 48" descr="Länk med hel fyllning">
            <a:extLst>
              <a:ext uri="{FF2B5EF4-FFF2-40B4-BE49-F238E27FC236}">
                <a16:creationId xmlns:a16="http://schemas.microsoft.com/office/drawing/2014/main" id="{AF64594A-338D-F387-4A96-D307DD9C7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3214" y="6037768"/>
            <a:ext cx="480117" cy="480117"/>
          </a:xfrm>
          <a:prstGeom prst="rect">
            <a:avLst/>
          </a:prstGeom>
        </p:spPr>
      </p:pic>
      <p:sp>
        <p:nvSpPr>
          <p:cNvPr id="50" name="Rubrik 1">
            <a:extLst>
              <a:ext uri="{FF2B5EF4-FFF2-40B4-BE49-F238E27FC236}">
                <a16:creationId xmlns:a16="http://schemas.microsoft.com/office/drawing/2014/main" id="{570B98EF-D99A-2794-CEE9-0E73FC9DEDD9}"/>
              </a:ext>
            </a:extLst>
          </p:cNvPr>
          <p:cNvSpPr txBox="1">
            <a:spLocks/>
          </p:cNvSpPr>
          <p:nvPr/>
        </p:nvSpPr>
        <p:spPr>
          <a:xfrm>
            <a:off x="8923331" y="6010016"/>
            <a:ext cx="3432998" cy="40311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ct val="107000"/>
              </a:lnSpc>
              <a:spcAft>
                <a:spcPts val="1500"/>
              </a:spcAft>
            </a:pPr>
            <a:r>
              <a:rPr lang="sv-SE" sz="1400" dirty="0">
                <a:solidFill>
                  <a:schemeClr val="bg1"/>
                </a:solidFill>
                <a:latin typeface="+mn-lt"/>
                <a:ea typeface="Times New Roman" panose="02020603050405020304" pitchFamily="18" charset="0"/>
                <a:cs typeface="Times New Roman"/>
              </a:rPr>
              <a:t>LÄS MER</a:t>
            </a:r>
            <a:br>
              <a:rPr lang="sv-SE" sz="1400" b="0" dirty="0">
                <a:solidFill>
                  <a:schemeClr val="bg1"/>
                </a:solidFill>
                <a:latin typeface="+mn-lt"/>
                <a:ea typeface="Times New Roman" panose="02020603050405020304" pitchFamily="18" charset="0"/>
                <a:cs typeface="Times New Roman"/>
              </a:rPr>
            </a:br>
            <a:r>
              <a:rPr lang="sv-SE" sz="1400" b="0" dirty="0">
                <a:solidFill>
                  <a:schemeClr val="bg1"/>
                </a:solidFill>
                <a:latin typeface="+mn-l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vardforbundet.se/avtalsrorelse2025</a:t>
            </a:r>
            <a:endParaRPr lang="sv-SE" sz="1400" b="0" dirty="0">
              <a:solidFill>
                <a:schemeClr val="bg1"/>
              </a:solidFill>
              <a:latin typeface="+mn-lt"/>
              <a:ea typeface="Calibri" panose="020F0502020204030204" pitchFamily="34" charset="0"/>
              <a:cs typeface="Times New Roman" panose="02020603050405020304" pitchFamily="18" charset="0"/>
            </a:endParaRPr>
          </a:p>
        </p:txBody>
      </p:sp>
      <p:sp>
        <p:nvSpPr>
          <p:cNvPr id="3" name="Rubrik 1">
            <a:extLst>
              <a:ext uri="{FF2B5EF4-FFF2-40B4-BE49-F238E27FC236}">
                <a16:creationId xmlns:a16="http://schemas.microsoft.com/office/drawing/2014/main" id="{5A967D59-D5CD-7599-016A-FED622E3FC02}"/>
              </a:ext>
            </a:extLst>
          </p:cNvPr>
          <p:cNvSpPr txBox="1">
            <a:spLocks/>
          </p:cNvSpPr>
          <p:nvPr/>
        </p:nvSpPr>
        <p:spPr>
          <a:xfrm>
            <a:off x="3816000" y="2160000"/>
            <a:ext cx="7180732" cy="195376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nSpc>
                <a:spcPts val="2800"/>
              </a:lnSpc>
            </a:pPr>
            <a:r>
              <a:rPr lang="sv-SE" sz="2000"/>
              <a:t>I alla årets förhandlingar kokar det ner till samma utgångspunkter för oss: möjlighet till återhämtning, förutsägbarhet i schemaläggning och rimlig ersättning. Det är grundläggande behov för våra medlemmar i alla sektorer.</a:t>
            </a:r>
          </a:p>
        </p:txBody>
      </p:sp>
      <p:sp>
        <p:nvSpPr>
          <p:cNvPr id="5" name="Platshållare för text 3">
            <a:extLst>
              <a:ext uri="{FF2B5EF4-FFF2-40B4-BE49-F238E27FC236}">
                <a16:creationId xmlns:a16="http://schemas.microsoft.com/office/drawing/2014/main" id="{5BAD7BA5-4A1D-1B69-B2B4-F10690E3F5DB}"/>
              </a:ext>
            </a:extLst>
          </p:cNvPr>
          <p:cNvSpPr txBox="1">
            <a:spLocks/>
          </p:cNvSpPr>
          <p:nvPr/>
        </p:nvSpPr>
        <p:spPr>
          <a:xfrm>
            <a:off x="3816000" y="4212000"/>
            <a:ext cx="7170573" cy="9261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b="1"/>
              <a:t>Mathias Åström, förhandlingschef Vårdförbundet</a:t>
            </a:r>
            <a:endParaRPr lang="sv-SE" sz="1600"/>
          </a:p>
        </p:txBody>
      </p:sp>
      <p:pic>
        <p:nvPicPr>
          <p:cNvPr id="6" name="Bildobjekt 5">
            <a:extLst>
              <a:ext uri="{FF2B5EF4-FFF2-40B4-BE49-F238E27FC236}">
                <a16:creationId xmlns:a16="http://schemas.microsoft.com/office/drawing/2014/main" id="{D0B66AE8-2409-D440-5353-1422FA110E16}"/>
              </a:ext>
            </a:extLst>
          </p:cNvPr>
          <p:cNvPicPr>
            <a:picLocks noChangeAspect="1"/>
          </p:cNvPicPr>
          <p:nvPr/>
        </p:nvPicPr>
        <p:blipFill>
          <a:blip r:embed="rId6">
            <a:extLst>
              <a:ext uri="{28A0092B-C50C-407E-A947-70E740481C1C}">
                <a14:useLocalDpi xmlns:a14="http://schemas.microsoft.com/office/drawing/2010/main" val="0"/>
              </a:ext>
            </a:extLst>
          </a:blip>
          <a:srcRect l="19449" t="-1004" r="32959" b="1004"/>
          <a:stretch/>
        </p:blipFill>
        <p:spPr>
          <a:xfrm>
            <a:off x="900000" y="1260000"/>
            <a:ext cx="2560320" cy="3586480"/>
          </a:xfrm>
          <a:prstGeom prst="rect">
            <a:avLst/>
          </a:prstGeom>
        </p:spPr>
      </p:pic>
      <p:sp>
        <p:nvSpPr>
          <p:cNvPr id="4" name="Platshållare för text 3">
            <a:extLst>
              <a:ext uri="{FF2B5EF4-FFF2-40B4-BE49-F238E27FC236}">
                <a16:creationId xmlns:a16="http://schemas.microsoft.com/office/drawing/2014/main" id="{12E550CA-4F7C-DA27-D76A-6CE6A1DB57DA}"/>
              </a:ext>
            </a:extLst>
          </p:cNvPr>
          <p:cNvSpPr txBox="1">
            <a:spLocks/>
          </p:cNvSpPr>
          <p:nvPr/>
        </p:nvSpPr>
        <p:spPr>
          <a:xfrm>
            <a:off x="791514" y="4944720"/>
            <a:ext cx="7170573" cy="9261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b="1"/>
              <a:t>Foto: Sven Jansson, Sveriges Lärare</a:t>
            </a:r>
            <a:endParaRPr lang="sv-SE" sz="1200"/>
          </a:p>
        </p:txBody>
      </p:sp>
    </p:spTree>
    <p:extLst>
      <p:ext uri="{BB962C8B-B14F-4D97-AF65-F5344CB8AC3E}">
        <p14:creationId xmlns:p14="http://schemas.microsoft.com/office/powerpoint/2010/main" val="113603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5C496-D8E4-AB65-BD6E-239F2591165F}"/>
              </a:ext>
            </a:extLst>
          </p:cNvPr>
          <p:cNvSpPr>
            <a:spLocks noGrp="1"/>
          </p:cNvSpPr>
          <p:nvPr>
            <p:ph type="title"/>
          </p:nvPr>
        </p:nvSpPr>
        <p:spPr>
          <a:xfrm>
            <a:off x="436279" y="575649"/>
            <a:ext cx="9802874" cy="577567"/>
          </a:xfrm>
        </p:spPr>
        <p:txBody>
          <a:bodyPr anchor="t"/>
          <a:lstStyle/>
          <a:p>
            <a:r>
              <a:rPr lang="sv-SE" dirty="0"/>
              <a:t>Vi håller våra medlemmar informerade om avtalsrörelsen i sociala kanaler och på webbplatsen</a:t>
            </a:r>
          </a:p>
        </p:txBody>
      </p:sp>
      <p:pic>
        <p:nvPicPr>
          <p:cNvPr id="7" name="Bildobjekt 6" descr="En bild som visar text, skärmbild, Teckensnitt, logotyp&#10;&#10;Automatiskt genererad beskrivning">
            <a:extLst>
              <a:ext uri="{FF2B5EF4-FFF2-40B4-BE49-F238E27FC236}">
                <a16:creationId xmlns:a16="http://schemas.microsoft.com/office/drawing/2014/main" id="{B8928F54-8557-8A4A-9213-234BD426C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19" y="1942311"/>
            <a:ext cx="3297676" cy="3297676"/>
          </a:xfrm>
          <a:prstGeom prst="rect">
            <a:avLst/>
          </a:prstGeom>
        </p:spPr>
      </p:pic>
      <p:pic>
        <p:nvPicPr>
          <p:cNvPr id="12" name="Bildobjekt 11" descr="En bild som visar text, Teckensnitt, skärmbild, logotyp&#10;&#10;Automatiskt genererad beskrivning">
            <a:extLst>
              <a:ext uri="{FF2B5EF4-FFF2-40B4-BE49-F238E27FC236}">
                <a16:creationId xmlns:a16="http://schemas.microsoft.com/office/drawing/2014/main" id="{D0CC854A-6454-0AC7-D910-5CB9649CD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9341" y="1942311"/>
            <a:ext cx="3297676" cy="3297676"/>
          </a:xfrm>
          <a:prstGeom prst="rect">
            <a:avLst/>
          </a:prstGeom>
        </p:spPr>
      </p:pic>
      <p:pic>
        <p:nvPicPr>
          <p:cNvPr id="16" name="Bildobjekt 15" descr="En bild som visar text, Människoansikte, kvinna, leende&#10;&#10;Automatiskt genererad beskrivning">
            <a:extLst>
              <a:ext uri="{FF2B5EF4-FFF2-40B4-BE49-F238E27FC236}">
                <a16:creationId xmlns:a16="http://schemas.microsoft.com/office/drawing/2014/main" id="{4BA9A849-BB35-9510-9E6F-CA8E461DF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239" y="1942311"/>
            <a:ext cx="3297676" cy="3297676"/>
          </a:xfrm>
          <a:prstGeom prst="rect">
            <a:avLst/>
          </a:prstGeom>
        </p:spPr>
      </p:pic>
      <p:sp>
        <p:nvSpPr>
          <p:cNvPr id="13" name="Ellips 12">
            <a:extLst>
              <a:ext uri="{FF2B5EF4-FFF2-40B4-BE49-F238E27FC236}">
                <a16:creationId xmlns:a16="http://schemas.microsoft.com/office/drawing/2014/main" id="{4FDB2DDE-E1A7-2C13-FF1D-BF34F76F058D}"/>
              </a:ext>
            </a:extLst>
          </p:cNvPr>
          <p:cNvSpPr/>
          <p:nvPr/>
        </p:nvSpPr>
        <p:spPr>
          <a:xfrm>
            <a:off x="2577381" y="4265176"/>
            <a:ext cx="1763906" cy="17639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rgbClr val="FF0000"/>
              </a:solidFill>
            </a:endParaRPr>
          </a:p>
        </p:txBody>
      </p:sp>
      <p:sp>
        <p:nvSpPr>
          <p:cNvPr id="14" name="Rubrik 1">
            <a:extLst>
              <a:ext uri="{FF2B5EF4-FFF2-40B4-BE49-F238E27FC236}">
                <a16:creationId xmlns:a16="http://schemas.microsoft.com/office/drawing/2014/main" id="{F97F345E-AC14-FAC1-E7C9-D3DDE42B4C31}"/>
              </a:ext>
            </a:extLst>
          </p:cNvPr>
          <p:cNvSpPr txBox="1">
            <a:spLocks/>
          </p:cNvSpPr>
          <p:nvPr/>
        </p:nvSpPr>
        <p:spPr>
          <a:xfrm>
            <a:off x="2489991" y="4727396"/>
            <a:ext cx="1957540" cy="87717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a:lstStyle>
          <a:p>
            <a:pPr algn="ctr"/>
            <a:r>
              <a:rPr lang="sv-SE" i="1">
                <a:solidFill>
                  <a:srgbClr val="5C6EA7"/>
                </a:solidFill>
                <a:latin typeface="Founders Grotesk Bold" panose="020B0803030202060203" pitchFamily="34" charset="0"/>
              </a:rPr>
              <a:t>Du följer</a:t>
            </a:r>
          </a:p>
          <a:p>
            <a:pPr algn="ctr"/>
            <a:r>
              <a:rPr lang="sv-SE" i="1">
                <a:solidFill>
                  <a:srgbClr val="5C6EA7"/>
                </a:solidFill>
                <a:latin typeface="Founders Grotesk Bold" panose="020B0803030202060203" pitchFamily="34" charset="0"/>
              </a:rPr>
              <a:t>väl oss?</a:t>
            </a:r>
          </a:p>
        </p:txBody>
      </p:sp>
    </p:spTree>
    <p:extLst>
      <p:ext uri="{BB962C8B-B14F-4D97-AF65-F5344CB8AC3E}">
        <p14:creationId xmlns:p14="http://schemas.microsoft.com/office/powerpoint/2010/main" val="488983796"/>
      </p:ext>
    </p:extLst>
  </p:cSld>
  <p:clrMapOvr>
    <a:masterClrMapping/>
  </p:clrMapOvr>
</p:sld>
</file>

<file path=ppt/theme/theme1.xml><?xml version="1.0" encoding="utf-8"?>
<a:theme xmlns:a="http://schemas.openxmlformats.org/drawingml/2006/main" name="Vårdförbundet">
  <a:themeElements>
    <a:clrScheme name="VF PP">
      <a:dk1>
        <a:srgbClr val="1E2D4B"/>
      </a:dk1>
      <a:lt1>
        <a:srgbClr val="FFFFFF"/>
      </a:lt1>
      <a:dk2>
        <a:srgbClr val="263E8A"/>
      </a:dk2>
      <a:lt2>
        <a:srgbClr val="FFFFFF"/>
      </a:lt2>
      <a:accent1>
        <a:srgbClr val="263E8A"/>
      </a:accent1>
      <a:accent2>
        <a:srgbClr val="F7D8D8"/>
      </a:accent2>
      <a:accent3>
        <a:srgbClr val="E06464"/>
      </a:accent3>
      <a:accent4>
        <a:srgbClr val="9B9C9F"/>
      </a:accent4>
      <a:accent5>
        <a:srgbClr val="C0B685"/>
      </a:accent5>
      <a:accent6>
        <a:srgbClr val="F3D131"/>
      </a:accent6>
      <a:hlink>
        <a:srgbClr val="0563C1"/>
      </a:hlink>
      <a:folHlink>
        <a:srgbClr val="954F72"/>
      </a:folHlink>
    </a:clrScheme>
    <a:fontScheme name="Vårdförbund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F_mall.potx" id="{73881846-8FBA-40FB-BE13-17FE14527963}" vid="{C00F0CFE-EDEF-4451-A8AD-817716D5EDE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525"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0E847947-E324-4E03-A174-EE6FDA6E8FC1}">
  <we:reference id="f7da559f-5105-4956-bf32-5c706edeb727" version="2.0.0.0" store="EXCatalog" storeType="EXCatalog"/>
  <we:alternateReferences>
    <we:reference id="WA104380594" version="2.0.0.0" store="sv-S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074DAB4E-8D0A-4787-90A8-33A17C671649}">
  <we:reference id="7a9ccd6d-5e47-47fd-9ce6-2aa96d5a9a45" version="1.1.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D9A087D6B270428A73771D391C9F3B" ma:contentTypeVersion="3" ma:contentTypeDescription="Create a new document." ma:contentTypeScope="" ma:versionID="1a2de11d444be17fc94323074b99abec">
  <xsd:schema xmlns:xsd="http://www.w3.org/2001/XMLSchema" xmlns:xs="http://www.w3.org/2001/XMLSchema" xmlns:p="http://schemas.microsoft.com/office/2006/metadata/properties" xmlns:ns2="8dde9efc-4df3-4e76-9dfc-268be09545fc" targetNamespace="http://schemas.microsoft.com/office/2006/metadata/properties" ma:root="true" ma:fieldsID="385ea815f9c5055a705fda465da2d2cf" ns2:_="">
    <xsd:import namespace="8dde9efc-4df3-4e76-9dfc-268be09545fc"/>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e9efc-4df3-4e76-9dfc-268be0954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F49BAD-836F-4F9A-950C-2FE43822CB8A}">
  <ds:schemaRefs>
    <ds:schemaRef ds:uri="c02027b7-fe28-4d37-8bcc-bca53791e30a"/>
    <ds:schemaRef ds:uri="c2d14f2d-86de-472e-b39d-3d6746e1a4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8F3A36-5A3F-49C4-A608-29FEB2AC32A5}">
  <ds:schemaRefs>
    <ds:schemaRef ds:uri="8dde9efc-4df3-4e76-9dfc-268be09545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8974E6-09B7-47BD-A617-3794919F5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VF_mall</Template>
  <TotalTime>1059</TotalTime>
  <Words>578</Words>
  <Application>Microsoft Office PowerPoint</Application>
  <PresentationFormat>Bredbild</PresentationFormat>
  <Paragraphs>69</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Founders Grotesk Bold</vt:lpstr>
      <vt:lpstr>Georgia</vt:lpstr>
      <vt:lpstr>Vårdförbundet</vt:lpstr>
      <vt:lpstr>PowerPoint-presentation</vt:lpstr>
      <vt:lpstr>Vårdförbundet i  avtalsrörelsen 2025</vt:lpstr>
      <vt:lpstr>Tidslinje avtalsrörelsen 2025</vt:lpstr>
      <vt:lpstr>Den 20 december 2024 sade Vårdförbundet upp det centrala kollektivavtalet HÖK 24 …</vt:lpstr>
      <vt:lpstr>… och lämnade över yrkanden till arbetsgivarparten Sveriges Kommuner och Regioner (SKR) samt Sobona</vt:lpstr>
      <vt:lpstr>”Shyssta scheman och ostörd ledighet”</vt:lpstr>
      <vt:lpstr>Våra prioriterade frågor i avtalsrörelsen</vt:lpstr>
      <vt:lpstr>”Förutsägbarhet och rimlig ersättning”</vt:lpstr>
      <vt:lpstr>Vi håller våra medlemmar informerade om avtalsrörelsen i sociala kanaler och på webbplatsen</vt:lpstr>
      <vt:lpstr>I årets avtalsrörelse är det ett ovanligt stort antal fackförbund som deltar i förhandlingarna samtidigt. Flera hundra avtal ska omförhandlas och flera branscher och yrkesgrupper är involverade.   Det ställer höga krav på samordning och samarbete mellan förbunden för att säkra bra villkor för medlemmarna och samtidigt främja en hållbar utveckling på arbetsmarknaden. </vt:lpstr>
      <vt:lpstr>Den svenska modellen bygger på att det är arbetsmarknadens parter (arbetsgivarorganisationer och fackliga organisationer) som genom förhandlingar av kollektivavtal kommer överens om hur löner ska sättas och vilka arbetsvillkor som ska gälla.   Det har gjort att det ofta råder arbetsfred på svensk arbetsmarknad och att vi har långt färre arbetsmarknadskonflikter än i andra länder.   Lagstiftning reglerar endast vissa delar i till exempel Lagen om medbestämmande i arbetslivet (MBL), Arbetstidslagen (ATL) och Arbetsmiljölagen (AML). Kollektivavtalen bygger vidare på dessa.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Erika Westman</dc:creator>
  <cp:keywords/>
  <dc:description/>
  <cp:lastModifiedBy>Erika Westman</cp:lastModifiedBy>
  <cp:revision>2</cp:revision>
  <dcterms:created xsi:type="dcterms:W3CDTF">2023-10-13T13:56:22Z</dcterms:created>
  <dcterms:modified xsi:type="dcterms:W3CDTF">2025-01-24T10:10:42Z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0x010100C6D9A087D6B270428A73771D391C9F3B</vt:lpwstr>
  </property>
</Properties>
</file>